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70" r:id="rId5"/>
    <p:sldId id="271" r:id="rId6"/>
    <p:sldId id="275" r:id="rId7"/>
    <p:sldId id="288" r:id="rId8"/>
    <p:sldId id="266" r:id="rId9"/>
    <p:sldId id="295" r:id="rId10"/>
    <p:sldId id="298" r:id="rId11"/>
    <p:sldId id="296" r:id="rId12"/>
    <p:sldId id="299" r:id="rId13"/>
    <p:sldId id="297" r:id="rId14"/>
    <p:sldId id="272" r:id="rId15"/>
    <p:sldId id="273" r:id="rId16"/>
    <p:sldId id="276" r:id="rId17"/>
    <p:sldId id="286" r:id="rId18"/>
    <p:sldId id="284" r:id="rId19"/>
    <p:sldId id="285" r:id="rId20"/>
    <p:sldId id="283" r:id="rId21"/>
    <p:sldId id="287" r:id="rId22"/>
    <p:sldId id="277" r:id="rId23"/>
    <p:sldId id="290" r:id="rId24"/>
    <p:sldId id="294" r:id="rId25"/>
    <p:sldId id="289" r:id="rId26"/>
    <p:sldId id="292" r:id="rId27"/>
    <p:sldId id="278" r:id="rId28"/>
    <p:sldId id="279" r:id="rId29"/>
    <p:sldId id="280" r:id="rId30"/>
    <p:sldId id="281" r:id="rId31"/>
    <p:sldId id="29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85734" autoAdjust="0"/>
  </p:normalViewPr>
  <p:slideViewPr>
    <p:cSldViewPr snapToGrid="0">
      <p:cViewPr varScale="1">
        <p:scale>
          <a:sx n="53" d="100"/>
          <a:sy n="53" d="100"/>
        </p:scale>
        <p:origin x="11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ers, John C" userId="12edf861-6a32-44ff-8a1c-f1942872daac" providerId="ADAL" clId="{076FB6A9-207A-4C05-9480-C93264426DFC}"/>
    <pc:docChg chg="modSld">
      <pc:chgData name="Ayers, John C" userId="12edf861-6a32-44ff-8a1c-f1942872daac" providerId="ADAL" clId="{076FB6A9-207A-4C05-9480-C93264426DFC}" dt="2020-06-26T03:26:45.734" v="29" actId="20577"/>
      <pc:docMkLst>
        <pc:docMk/>
      </pc:docMkLst>
      <pc:sldChg chg="modSp mod">
        <pc:chgData name="Ayers, John C" userId="12edf861-6a32-44ff-8a1c-f1942872daac" providerId="ADAL" clId="{076FB6A9-207A-4C05-9480-C93264426DFC}" dt="2020-06-26T03:26:45.734" v="29" actId="20577"/>
        <pc:sldMkLst>
          <pc:docMk/>
          <pc:sldMk cId="657316013" sldId="276"/>
        </pc:sldMkLst>
        <pc:spChg chg="mod">
          <ac:chgData name="Ayers, John C" userId="12edf861-6a32-44ff-8a1c-f1942872daac" providerId="ADAL" clId="{076FB6A9-207A-4C05-9480-C93264426DFC}" dt="2020-06-26T03:26:45.734" v="29" actId="20577"/>
          <ac:spMkLst>
            <pc:docMk/>
            <pc:sldMk cId="657316013" sldId="276"/>
            <ac:spMk id="3" creationId="{00000000-0000-0000-0000-000000000000}"/>
          </ac:spMkLst>
        </pc:spChg>
      </pc:sldChg>
    </pc:docChg>
  </pc:docChgLst>
  <pc:docChgLst>
    <pc:chgData name="Ayers, John C" userId="12edf861-6a32-44ff-8a1c-f1942872daac" providerId="ADAL" clId="{E164EF91-D562-4C83-8334-DA225BB3D5E3}"/>
    <pc:docChg chg="modSld">
      <pc:chgData name="Ayers, John C" userId="12edf861-6a32-44ff-8a1c-f1942872daac" providerId="ADAL" clId="{E164EF91-D562-4C83-8334-DA225BB3D5E3}" dt="2020-10-20T13:54:30.514" v="5" actId="732"/>
      <pc:docMkLst>
        <pc:docMk/>
      </pc:docMkLst>
      <pc:sldChg chg="modSp mod">
        <pc:chgData name="Ayers, John C" userId="12edf861-6a32-44ff-8a1c-f1942872daac" providerId="ADAL" clId="{E164EF91-D562-4C83-8334-DA225BB3D5E3}" dt="2020-10-20T13:54:30.514" v="5" actId="732"/>
        <pc:sldMkLst>
          <pc:docMk/>
          <pc:sldMk cId="150572321" sldId="280"/>
        </pc:sldMkLst>
        <pc:picChg chg="mod modCrop">
          <ac:chgData name="Ayers, John C" userId="12edf861-6a32-44ff-8a1c-f1942872daac" providerId="ADAL" clId="{E164EF91-D562-4C83-8334-DA225BB3D5E3}" dt="2020-10-20T13:54:30.514" v="5" actId="732"/>
          <ac:picMkLst>
            <pc:docMk/>
            <pc:sldMk cId="150572321" sldId="280"/>
            <ac:picMk id="6" creationId="{00000000-0000-0000-0000-000000000000}"/>
          </ac:picMkLst>
        </pc:picChg>
      </pc:sldChg>
    </pc:docChg>
  </pc:docChgLst>
  <pc:docChgLst>
    <pc:chgData name="Ayers, John C" userId="12edf861-6a32-44ff-8a1c-f1942872daac" providerId="ADAL" clId="{0CF26FD3-DA48-4823-9DF1-E7939DAB3724}"/>
    <pc:docChg chg="custSel modSld">
      <pc:chgData name="Ayers, John C" userId="12edf861-6a32-44ff-8a1c-f1942872daac" providerId="ADAL" clId="{0CF26FD3-DA48-4823-9DF1-E7939DAB3724}" dt="2020-06-26T03:01:55.285" v="16" actId="478"/>
      <pc:docMkLst>
        <pc:docMk/>
      </pc:docMkLst>
      <pc:sldChg chg="delSp mod delAnim">
        <pc:chgData name="Ayers, John C" userId="12edf861-6a32-44ff-8a1c-f1942872daac" providerId="ADAL" clId="{0CF26FD3-DA48-4823-9DF1-E7939DAB3724}" dt="2020-06-26T03:00:47.318" v="0" actId="478"/>
        <pc:sldMkLst>
          <pc:docMk/>
          <pc:sldMk cId="1422690206" sldId="270"/>
        </pc:sldMkLst>
        <pc:picChg chg="del">
          <ac:chgData name="Ayers, John C" userId="12edf861-6a32-44ff-8a1c-f1942872daac" providerId="ADAL" clId="{0CF26FD3-DA48-4823-9DF1-E7939DAB3724}" dt="2020-06-26T03:00:47.318" v="0" actId="478"/>
          <ac:picMkLst>
            <pc:docMk/>
            <pc:sldMk cId="1422690206" sldId="270"/>
            <ac:picMk id="4" creationId="{801E5AA9-E66C-4E1A-BA47-0CDC63A8324F}"/>
          </ac:picMkLst>
        </pc:picChg>
      </pc:sldChg>
      <pc:sldChg chg="delSp mod delAnim">
        <pc:chgData name="Ayers, John C" userId="12edf861-6a32-44ff-8a1c-f1942872daac" providerId="ADAL" clId="{0CF26FD3-DA48-4823-9DF1-E7939DAB3724}" dt="2020-06-26T03:01:10.692" v="6" actId="478"/>
        <pc:sldMkLst>
          <pc:docMk/>
          <pc:sldMk cId="2218406644" sldId="272"/>
        </pc:sldMkLst>
        <pc:picChg chg="del">
          <ac:chgData name="Ayers, John C" userId="12edf861-6a32-44ff-8a1c-f1942872daac" providerId="ADAL" clId="{0CF26FD3-DA48-4823-9DF1-E7939DAB3724}" dt="2020-06-26T03:01:10.692" v="6" actId="478"/>
          <ac:picMkLst>
            <pc:docMk/>
            <pc:sldMk cId="2218406644" sldId="272"/>
            <ac:picMk id="5" creationId="{4336DD5A-60D1-400A-AF05-D2D664D5A999}"/>
          </ac:picMkLst>
        </pc:picChg>
      </pc:sldChg>
      <pc:sldChg chg="delSp mod delAnim">
        <pc:chgData name="Ayers, John C" userId="12edf861-6a32-44ff-8a1c-f1942872daac" providerId="ADAL" clId="{0CF26FD3-DA48-4823-9DF1-E7939DAB3724}" dt="2020-06-26T03:01:14.539" v="7" actId="478"/>
        <pc:sldMkLst>
          <pc:docMk/>
          <pc:sldMk cId="657316013" sldId="276"/>
        </pc:sldMkLst>
        <pc:picChg chg="del">
          <ac:chgData name="Ayers, John C" userId="12edf861-6a32-44ff-8a1c-f1942872daac" providerId="ADAL" clId="{0CF26FD3-DA48-4823-9DF1-E7939DAB3724}" dt="2020-06-26T03:01:14.539" v="7" actId="478"/>
          <ac:picMkLst>
            <pc:docMk/>
            <pc:sldMk cId="657316013" sldId="276"/>
            <ac:picMk id="4" creationId="{A2EC0451-3019-4A71-9239-F350A9B9C149}"/>
          </ac:picMkLst>
        </pc:picChg>
      </pc:sldChg>
      <pc:sldChg chg="delSp mod delAnim">
        <pc:chgData name="Ayers, John C" userId="12edf861-6a32-44ff-8a1c-f1942872daac" providerId="ADAL" clId="{0CF26FD3-DA48-4823-9DF1-E7939DAB3724}" dt="2020-06-26T03:01:33.314" v="12" actId="478"/>
        <pc:sldMkLst>
          <pc:docMk/>
          <pc:sldMk cId="2407576965" sldId="277"/>
        </pc:sldMkLst>
        <pc:picChg chg="del">
          <ac:chgData name="Ayers, John C" userId="12edf861-6a32-44ff-8a1c-f1942872daac" providerId="ADAL" clId="{0CF26FD3-DA48-4823-9DF1-E7939DAB3724}" dt="2020-06-26T03:01:33.314" v="12" actId="478"/>
          <ac:picMkLst>
            <pc:docMk/>
            <pc:sldMk cId="2407576965" sldId="277"/>
            <ac:picMk id="4" creationId="{3FF43C62-5FD4-4853-9575-2B345032CF9A}"/>
          </ac:picMkLst>
        </pc:picChg>
      </pc:sldChg>
      <pc:sldChg chg="delSp mod delAnim">
        <pc:chgData name="Ayers, John C" userId="12edf861-6a32-44ff-8a1c-f1942872daac" providerId="ADAL" clId="{0CF26FD3-DA48-4823-9DF1-E7939DAB3724}" dt="2020-06-26T03:01:49.713" v="15" actId="478"/>
        <pc:sldMkLst>
          <pc:docMk/>
          <pc:sldMk cId="3121361525" sldId="278"/>
        </pc:sldMkLst>
        <pc:picChg chg="del">
          <ac:chgData name="Ayers, John C" userId="12edf861-6a32-44ff-8a1c-f1942872daac" providerId="ADAL" clId="{0CF26FD3-DA48-4823-9DF1-E7939DAB3724}" dt="2020-06-26T03:01:49.713" v="15" actId="478"/>
          <ac:picMkLst>
            <pc:docMk/>
            <pc:sldMk cId="3121361525" sldId="278"/>
            <ac:picMk id="3" creationId="{F3B7086E-9A3F-4C7F-872A-255A025FB23A}"/>
          </ac:picMkLst>
        </pc:picChg>
      </pc:sldChg>
      <pc:sldChg chg="delSp mod delAnim">
        <pc:chgData name="Ayers, John C" userId="12edf861-6a32-44ff-8a1c-f1942872daac" providerId="ADAL" clId="{0CF26FD3-DA48-4823-9DF1-E7939DAB3724}" dt="2020-06-26T03:01:25.791" v="10" actId="478"/>
        <pc:sldMkLst>
          <pc:docMk/>
          <pc:sldMk cId="791303752" sldId="283"/>
        </pc:sldMkLst>
        <pc:picChg chg="del">
          <ac:chgData name="Ayers, John C" userId="12edf861-6a32-44ff-8a1c-f1942872daac" providerId="ADAL" clId="{0CF26FD3-DA48-4823-9DF1-E7939DAB3724}" dt="2020-06-26T03:01:25.791" v="10" actId="478"/>
          <ac:picMkLst>
            <pc:docMk/>
            <pc:sldMk cId="791303752" sldId="283"/>
            <ac:picMk id="3" creationId="{548D8687-53F2-4BFF-B62C-B3B0B64AC38B}"/>
          </ac:picMkLst>
        </pc:picChg>
      </pc:sldChg>
      <pc:sldChg chg="delSp mod delAnim">
        <pc:chgData name="Ayers, John C" userId="12edf861-6a32-44ff-8a1c-f1942872daac" providerId="ADAL" clId="{0CF26FD3-DA48-4823-9DF1-E7939DAB3724}" dt="2020-06-26T03:01:21.511" v="9" actId="478"/>
        <pc:sldMkLst>
          <pc:docMk/>
          <pc:sldMk cId="1167157775" sldId="284"/>
        </pc:sldMkLst>
        <pc:picChg chg="del">
          <ac:chgData name="Ayers, John C" userId="12edf861-6a32-44ff-8a1c-f1942872daac" providerId="ADAL" clId="{0CF26FD3-DA48-4823-9DF1-E7939DAB3724}" dt="2020-06-26T03:01:21.511" v="9" actId="478"/>
          <ac:picMkLst>
            <pc:docMk/>
            <pc:sldMk cId="1167157775" sldId="284"/>
            <ac:picMk id="3" creationId="{0EF8B821-9086-4E9E-88FA-284E18213A51}"/>
          </ac:picMkLst>
        </pc:picChg>
      </pc:sldChg>
      <pc:sldChg chg="delSp mod delAnim">
        <pc:chgData name="Ayers, John C" userId="12edf861-6a32-44ff-8a1c-f1942872daac" providerId="ADAL" clId="{0CF26FD3-DA48-4823-9DF1-E7939DAB3724}" dt="2020-06-26T03:01:17.338" v="8" actId="478"/>
        <pc:sldMkLst>
          <pc:docMk/>
          <pc:sldMk cId="2069888758" sldId="286"/>
        </pc:sldMkLst>
        <pc:picChg chg="del">
          <ac:chgData name="Ayers, John C" userId="12edf861-6a32-44ff-8a1c-f1942872daac" providerId="ADAL" clId="{0CF26FD3-DA48-4823-9DF1-E7939DAB3724}" dt="2020-06-26T03:01:17.338" v="8" actId="478"/>
          <ac:picMkLst>
            <pc:docMk/>
            <pc:sldMk cId="2069888758" sldId="286"/>
            <ac:picMk id="4" creationId="{28C24AF3-31F1-474F-BFBE-C2D3C348DA89}"/>
          </ac:picMkLst>
        </pc:picChg>
      </pc:sldChg>
      <pc:sldChg chg="delSp mod delAnim">
        <pc:chgData name="Ayers, John C" userId="12edf861-6a32-44ff-8a1c-f1942872daac" providerId="ADAL" clId="{0CF26FD3-DA48-4823-9DF1-E7939DAB3724}" dt="2020-06-26T03:01:29.017" v="11" actId="478"/>
        <pc:sldMkLst>
          <pc:docMk/>
          <pc:sldMk cId="3423109624" sldId="287"/>
        </pc:sldMkLst>
        <pc:picChg chg="del">
          <ac:chgData name="Ayers, John C" userId="12edf861-6a32-44ff-8a1c-f1942872daac" providerId="ADAL" clId="{0CF26FD3-DA48-4823-9DF1-E7939DAB3724}" dt="2020-06-26T03:01:29.017" v="11" actId="478"/>
          <ac:picMkLst>
            <pc:docMk/>
            <pc:sldMk cId="3423109624" sldId="287"/>
            <ac:picMk id="3" creationId="{490FB5AC-8B18-49CE-80B6-F308C378363A}"/>
          </ac:picMkLst>
        </pc:picChg>
      </pc:sldChg>
      <pc:sldChg chg="delSp mod delAnim">
        <pc:chgData name="Ayers, John C" userId="12edf861-6a32-44ff-8a1c-f1942872daac" providerId="ADAL" clId="{0CF26FD3-DA48-4823-9DF1-E7939DAB3724}" dt="2020-06-26T03:00:50.742" v="1" actId="478"/>
        <pc:sldMkLst>
          <pc:docMk/>
          <pc:sldMk cId="3337040979" sldId="288"/>
        </pc:sldMkLst>
        <pc:picChg chg="del">
          <ac:chgData name="Ayers, John C" userId="12edf861-6a32-44ff-8a1c-f1942872daac" providerId="ADAL" clId="{0CF26FD3-DA48-4823-9DF1-E7939DAB3724}" dt="2020-06-26T03:00:50.742" v="1" actId="478"/>
          <ac:picMkLst>
            <pc:docMk/>
            <pc:sldMk cId="3337040979" sldId="288"/>
            <ac:picMk id="4" creationId="{CA012D42-1C39-47CA-AED4-40DC25A8C2B1}"/>
          </ac:picMkLst>
        </pc:picChg>
      </pc:sldChg>
      <pc:sldChg chg="delSp mod delAnim">
        <pc:chgData name="Ayers, John C" userId="12edf861-6a32-44ff-8a1c-f1942872daac" providerId="ADAL" clId="{0CF26FD3-DA48-4823-9DF1-E7939DAB3724}" dt="2020-06-26T03:01:42.031" v="13" actId="478"/>
        <pc:sldMkLst>
          <pc:docMk/>
          <pc:sldMk cId="706690045" sldId="290"/>
        </pc:sldMkLst>
        <pc:picChg chg="del">
          <ac:chgData name="Ayers, John C" userId="12edf861-6a32-44ff-8a1c-f1942872daac" providerId="ADAL" clId="{0CF26FD3-DA48-4823-9DF1-E7939DAB3724}" dt="2020-06-26T03:01:42.031" v="13" actId="478"/>
          <ac:picMkLst>
            <pc:docMk/>
            <pc:sldMk cId="706690045" sldId="290"/>
            <ac:picMk id="3" creationId="{2B442FDE-A528-43DD-A50C-5D8C2C8AF9EF}"/>
          </ac:picMkLst>
        </pc:picChg>
      </pc:sldChg>
      <pc:sldChg chg="delSp mod delAnim">
        <pc:chgData name="Ayers, John C" userId="12edf861-6a32-44ff-8a1c-f1942872daac" providerId="ADAL" clId="{0CF26FD3-DA48-4823-9DF1-E7939DAB3724}" dt="2020-06-26T03:01:55.285" v="16" actId="478"/>
        <pc:sldMkLst>
          <pc:docMk/>
          <pc:sldMk cId="3418648279" sldId="293"/>
        </pc:sldMkLst>
        <pc:picChg chg="del">
          <ac:chgData name="Ayers, John C" userId="12edf861-6a32-44ff-8a1c-f1942872daac" providerId="ADAL" clId="{0CF26FD3-DA48-4823-9DF1-E7939DAB3724}" dt="2020-06-26T03:01:55.285" v="16" actId="478"/>
          <ac:picMkLst>
            <pc:docMk/>
            <pc:sldMk cId="3418648279" sldId="293"/>
            <ac:picMk id="4" creationId="{E942728A-D089-40E7-87ED-3B2D7CB607FE}"/>
          </ac:picMkLst>
        </pc:picChg>
      </pc:sldChg>
      <pc:sldChg chg="delSp mod delAnim">
        <pc:chgData name="Ayers, John C" userId="12edf861-6a32-44ff-8a1c-f1942872daac" providerId="ADAL" clId="{0CF26FD3-DA48-4823-9DF1-E7939DAB3724}" dt="2020-06-26T03:01:45.374" v="14" actId="478"/>
        <pc:sldMkLst>
          <pc:docMk/>
          <pc:sldMk cId="1697342356" sldId="294"/>
        </pc:sldMkLst>
        <pc:picChg chg="del">
          <ac:chgData name="Ayers, John C" userId="12edf861-6a32-44ff-8a1c-f1942872daac" providerId="ADAL" clId="{0CF26FD3-DA48-4823-9DF1-E7939DAB3724}" dt="2020-06-26T03:01:45.374" v="14" actId="478"/>
          <ac:picMkLst>
            <pc:docMk/>
            <pc:sldMk cId="1697342356" sldId="294"/>
            <ac:picMk id="3" creationId="{D8972F6A-19B4-4590-BA8E-32C83D74452D}"/>
          </ac:picMkLst>
        </pc:picChg>
      </pc:sldChg>
      <pc:sldChg chg="delSp mod delAnim">
        <pc:chgData name="Ayers, John C" userId="12edf861-6a32-44ff-8a1c-f1942872daac" providerId="ADAL" clId="{0CF26FD3-DA48-4823-9DF1-E7939DAB3724}" dt="2020-06-26T03:00:54.863" v="2" actId="478"/>
        <pc:sldMkLst>
          <pc:docMk/>
          <pc:sldMk cId="2506496232" sldId="295"/>
        </pc:sldMkLst>
        <pc:picChg chg="del">
          <ac:chgData name="Ayers, John C" userId="12edf861-6a32-44ff-8a1c-f1942872daac" providerId="ADAL" clId="{0CF26FD3-DA48-4823-9DF1-E7939DAB3724}" dt="2020-06-26T03:00:54.863" v="2" actId="478"/>
          <ac:picMkLst>
            <pc:docMk/>
            <pc:sldMk cId="2506496232" sldId="295"/>
            <ac:picMk id="5" creationId="{130E85C0-AA86-46F9-8461-46C5E091D872}"/>
          </ac:picMkLst>
        </pc:picChg>
      </pc:sldChg>
      <pc:sldChg chg="delSp mod delAnim">
        <pc:chgData name="Ayers, John C" userId="12edf861-6a32-44ff-8a1c-f1942872daac" providerId="ADAL" clId="{0CF26FD3-DA48-4823-9DF1-E7939DAB3724}" dt="2020-06-26T03:01:00.160" v="3" actId="478"/>
        <pc:sldMkLst>
          <pc:docMk/>
          <pc:sldMk cId="915429404" sldId="296"/>
        </pc:sldMkLst>
        <pc:picChg chg="del">
          <ac:chgData name="Ayers, John C" userId="12edf861-6a32-44ff-8a1c-f1942872daac" providerId="ADAL" clId="{0CF26FD3-DA48-4823-9DF1-E7939DAB3724}" dt="2020-06-26T03:01:00.160" v="3" actId="478"/>
          <ac:picMkLst>
            <pc:docMk/>
            <pc:sldMk cId="915429404" sldId="296"/>
            <ac:picMk id="5" creationId="{0963FBEF-FD74-4FD8-AEE3-CC5FB87E0D43}"/>
          </ac:picMkLst>
        </pc:picChg>
      </pc:sldChg>
      <pc:sldChg chg="delSp mod delAnim">
        <pc:chgData name="Ayers, John C" userId="12edf861-6a32-44ff-8a1c-f1942872daac" providerId="ADAL" clId="{0CF26FD3-DA48-4823-9DF1-E7939DAB3724}" dt="2020-06-26T03:01:07.170" v="5" actId="478"/>
        <pc:sldMkLst>
          <pc:docMk/>
          <pc:sldMk cId="2887896185" sldId="297"/>
        </pc:sldMkLst>
        <pc:picChg chg="del">
          <ac:chgData name="Ayers, John C" userId="12edf861-6a32-44ff-8a1c-f1942872daac" providerId="ADAL" clId="{0CF26FD3-DA48-4823-9DF1-E7939DAB3724}" dt="2020-06-26T03:01:07.170" v="5" actId="478"/>
          <ac:picMkLst>
            <pc:docMk/>
            <pc:sldMk cId="2887896185" sldId="297"/>
            <ac:picMk id="2" creationId="{ED87848F-D1D2-41A6-93BD-9E5FBBEFCD3C}"/>
          </ac:picMkLst>
        </pc:picChg>
      </pc:sldChg>
      <pc:sldChg chg="delSp mod delAnim">
        <pc:chgData name="Ayers, John C" userId="12edf861-6a32-44ff-8a1c-f1942872daac" providerId="ADAL" clId="{0CF26FD3-DA48-4823-9DF1-E7939DAB3724}" dt="2020-06-26T03:01:03.011" v="4" actId="478"/>
        <pc:sldMkLst>
          <pc:docMk/>
          <pc:sldMk cId="1848670969" sldId="299"/>
        </pc:sldMkLst>
        <pc:picChg chg="del">
          <ac:chgData name="Ayers, John C" userId="12edf861-6a32-44ff-8a1c-f1942872daac" providerId="ADAL" clId="{0CF26FD3-DA48-4823-9DF1-E7939DAB3724}" dt="2020-06-26T03:01:03.011" v="4" actId="478"/>
          <ac:picMkLst>
            <pc:docMk/>
            <pc:sldMk cId="1848670969" sldId="299"/>
            <ac:picMk id="7" creationId="{B17DEA75-1836-415A-95E1-07FE7D23E8D7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1922F-0835-40C7-BC9C-984EFDB275A3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9FA1E-9342-4F88-80D9-64EA7DC36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15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9FA1E-9342-4F88-80D9-64EA7DC369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30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9FA1E-9342-4F88-80D9-64EA7DC369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21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9FA1E-9342-4F88-80D9-64EA7DC369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10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TCOct80%TCMay20%mix.rea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9FA1E-9342-4F88-80D9-64EA7DC369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66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TCOct80%TCMay20%mix.rea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9FA1E-9342-4F88-80D9-64EA7DC369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85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TCOct80%TCMay20%  with 2020GW_CalculatedBicarbonate.gss as scatter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9FA1E-9342-4F88-80D9-64EA7DC369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08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GW scatter with TCOct80%TCMay20%mix.rea trace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9FA1E-9342-4F88-80D9-64EA7DC369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39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TCOct80%TCMay20%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9FA1E-9342-4F88-80D9-64EA7DC369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74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10 possible solutions Only missing magnetite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9FA1E-9342-4F88-80D9-64EA7DC369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29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TCOct80%TCMay20% with 2020GW_CalculatedBicarbonate.gss as scatter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9FA1E-9342-4F88-80D9-64EA7DC369B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28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TCOct80%TCMay20% Linear relationship</a:t>
            </a:r>
            <a:r>
              <a:rPr lang="en-US" baseline="0" dirty="0"/>
              <a:t> caused by decreasing amount of sorbate over reaction path. As shows (-) correlation in both models, but Se shows + correlation in this model – 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9FA1E-9342-4F88-80D9-64EA7DC369B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8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9FA1E-9342-4F88-80D9-64EA7DC369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98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TCOct80%TCMay20%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9FA1E-9342-4F88-80D9-64EA7DC369B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46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TCOct80%TCMay20%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9FA1E-9342-4F88-80D9-64EA7DC369B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59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makes sense to use a 80% TC Oct - 20% TC May mixture because this accounts for the fact that most precipitation and sediment deposition occurs in the wet season. It also makes sense to substitute 80% rainwater for TC Oct because evidence indicates there is freshwater (almost certainly meteoric) recharge, causing groundwater 14C ages to be about 1/3 of the depositional age (Worland and others). In the end it doesn't matter because TC Oct water is so dilute that the substitution doesn't significantly affect the initial composition (*include both in table for comparison) and the results.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9FA1E-9342-4F88-80D9-64EA7DC369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9FA1E-9342-4F88-80D9-64EA7DC369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01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4777" indent="-244777">
              <a:buAutoNum type="arabicPeriod"/>
            </a:pPr>
            <a:r>
              <a:rPr lang="en-US" b="1" dirty="0"/>
              <a:t>Shallow aquifer has higher concentrations</a:t>
            </a:r>
            <a:r>
              <a:rPr lang="en-US" b="1" baseline="0" dirty="0"/>
              <a:t> of salinity and arsenic than surface water sources.</a:t>
            </a:r>
          </a:p>
          <a:p>
            <a:pPr marL="244777" indent="-244777" defTabSz="979108">
              <a:buFontTx/>
              <a:buAutoNum type="arabicPeriod"/>
            </a:pPr>
            <a:r>
              <a:rPr lang="en-US" dirty="0"/>
              <a:t>Salinity concentrations in groundwater within the study area range from 1,873 to 8,890 </a:t>
            </a:r>
            <a:r>
              <a:rPr lang="el-GR" dirty="0"/>
              <a:t>μ</a:t>
            </a:r>
            <a:r>
              <a:rPr lang="en-US" dirty="0"/>
              <a:t>S/cm (BADC, 2011) ~ </a:t>
            </a:r>
            <a:r>
              <a:rPr lang="en-US" u="sng" dirty="0"/>
              <a:t>1 to 5 ppt</a:t>
            </a:r>
            <a:r>
              <a:rPr lang="en-US" dirty="0"/>
              <a:t>.</a:t>
            </a:r>
          </a:p>
          <a:p>
            <a:pPr marL="244777" indent="-244777" defTabSz="979108">
              <a:buFontTx/>
              <a:buAutoNum type="arabicPeriod"/>
            </a:pPr>
            <a:r>
              <a:rPr lang="en-US" dirty="0"/>
              <a:t>Kidney disease and Renal Failure.</a:t>
            </a:r>
          </a:p>
          <a:p>
            <a:pPr marL="244777" indent="-244777">
              <a:buAutoNum type="arabicPeriod"/>
            </a:pPr>
            <a:r>
              <a:rPr lang="en-US" b="0" dirty="0"/>
              <a:t>Arsenic &gt; 50</a:t>
            </a:r>
            <a:r>
              <a:rPr lang="en-US" b="0" baseline="0" dirty="0"/>
              <a:t> ppb.</a:t>
            </a:r>
          </a:p>
          <a:p>
            <a:pPr marL="244777" indent="-244777">
              <a:buAutoNum type="arabicPeriod"/>
            </a:pPr>
            <a:r>
              <a:rPr lang="en-US" b="0" baseline="0" dirty="0"/>
              <a:t>Carcinogen.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55B37-2BFE-4B1E-8969-ABC78649F765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E484FBB-DD4E-41F6-AEB7-AE81FBE5A332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Dr. John C. Ayers, Vanderbilt Univ.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EES 4600 Geochemistry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78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9FA1E-9342-4F88-80D9-64EA7DC369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92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9FA1E-9342-4F88-80D9-64EA7DC369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87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73EA5-57C1-4D40-BBE7-7DE4A8346D9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A933D49-953F-4FC8-A373-52967CE50990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Dr. John C. Ayers, Vanderbilt Univ.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EES 4600 Geochemistry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21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9FA1E-9342-4F88-80D9-64EA7DC369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0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830-924C-46D4-8180-AD564929D00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5805-AD4E-4B5A-B662-D9B42BEB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3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830-924C-46D4-8180-AD564929D00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5805-AD4E-4B5A-B662-D9B42BEB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9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830-924C-46D4-8180-AD564929D00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5805-AD4E-4B5A-B662-D9B42BEB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4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830-924C-46D4-8180-AD564929D00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5805-AD4E-4B5A-B662-D9B42BEB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5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830-924C-46D4-8180-AD564929D00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5805-AD4E-4B5A-B662-D9B42BEB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3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830-924C-46D4-8180-AD564929D00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5805-AD4E-4B5A-B662-D9B42BEB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3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830-924C-46D4-8180-AD564929D00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5805-AD4E-4B5A-B662-D9B42BEB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830-924C-46D4-8180-AD564929D00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5805-AD4E-4B5A-B662-D9B42BEB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9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830-924C-46D4-8180-AD564929D00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5805-AD4E-4B5A-B662-D9B42BEB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1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830-924C-46D4-8180-AD564929D00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5805-AD4E-4B5A-B662-D9B42BEB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88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830-924C-46D4-8180-AD564929D00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A5805-AD4E-4B5A-B662-D9B42BEB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3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D3830-924C-46D4-8180-AD564929D00F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A5805-AD4E-4B5A-B662-D9B42BEBC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171C7-57A8-4467-ABBF-1092535703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400" dirty="0"/>
              <a:t>Conversion of tidal channel water to shallow As-rich groundwater through reduction of ferric oxides in the tidal deltaplain of SW Bangladesh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4E83E6-9531-4123-9986-EB50CE44B4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cap="small" dirty="0"/>
              <a:t>John C. Ayers</a:t>
            </a:r>
            <a:r>
              <a:rPr lang="en-GB" cap="small" baseline="30000" dirty="0"/>
              <a:t>1*</a:t>
            </a:r>
            <a:r>
              <a:rPr lang="en-GB" cap="small" dirty="0"/>
              <a:t>, </a:t>
            </a:r>
            <a:r>
              <a:rPr lang="en-GB" cap="small" dirty="0" err="1"/>
              <a:t>chelsea</a:t>
            </a:r>
            <a:r>
              <a:rPr lang="en-GB" cap="small" dirty="0"/>
              <a:t> peters</a:t>
            </a:r>
            <a:r>
              <a:rPr lang="en-GB" cap="small" baseline="30000" dirty="0"/>
              <a:t>2</a:t>
            </a:r>
            <a:endParaRPr lang="en-US" cap="small" dirty="0"/>
          </a:p>
          <a:p>
            <a:r>
              <a:rPr lang="en-GB" baseline="30000" dirty="0"/>
              <a:t>1</a:t>
            </a:r>
            <a:r>
              <a:rPr lang="en-GB" dirty="0"/>
              <a:t>Dept. of Earth &amp; Env. Sciences, Vanderbilt University </a:t>
            </a:r>
            <a:endParaRPr lang="en-US" dirty="0"/>
          </a:p>
          <a:p>
            <a:r>
              <a:rPr lang="en-GB" dirty="0"/>
              <a:t>(* correspondence: john.c.ayers@vanderbilt.edu) </a:t>
            </a:r>
            <a:endParaRPr lang="en-US" dirty="0"/>
          </a:p>
          <a:p>
            <a:r>
              <a:rPr lang="en-GB" baseline="30000" dirty="0"/>
              <a:t>2</a:t>
            </a:r>
            <a:r>
              <a:rPr lang="en-GB" dirty="0"/>
              <a:t> Dept. of Earth Sciences, Univ. of Delaware (cnpeters@udel.edu)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9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16"/>
    </mc:Choice>
    <mc:Fallback xmlns="">
      <p:transition spd="slow" advTm="1461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820" y="1274004"/>
            <a:ext cx="8945269" cy="48244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343" y="6226629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Ayers et al., 2017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551"/>
            <a:ext cx="11059886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Seasonal changes in tidal channel water composition</a:t>
            </a:r>
          </a:p>
        </p:txBody>
      </p:sp>
    </p:spTree>
    <p:extLst>
      <p:ext uri="{BB962C8B-B14F-4D97-AF65-F5344CB8AC3E}">
        <p14:creationId xmlns:p14="http://schemas.microsoft.com/office/powerpoint/2010/main" val="288789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60"/>
    </mc:Choice>
    <mc:Fallback xmlns="">
      <p:transition spd="slow" advTm="2456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393" y="365125"/>
            <a:ext cx="3298371" cy="2343241"/>
          </a:xfrm>
        </p:spPr>
        <p:txBody>
          <a:bodyPr/>
          <a:lstStyle/>
          <a:p>
            <a:r>
              <a:rPr lang="en-US" dirty="0"/>
              <a:t>Water compositions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574" t="7311" r="21355" b="20481"/>
          <a:stretch/>
        </p:blipFill>
        <p:spPr>
          <a:xfrm>
            <a:off x="4256315" y="239486"/>
            <a:ext cx="7456714" cy="64906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4394" y="3047999"/>
            <a:ext cx="41931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Average of groundwater compositions from samples collected from tubewells in 2012-2013 (bottom right) has major ion concentrations similar to a mixture of 80% average October (wet season) and 20% average May (dry season) tidal channel water.</a:t>
            </a:r>
          </a:p>
        </p:txBody>
      </p:sp>
    </p:spTree>
    <p:extLst>
      <p:ext uri="{BB962C8B-B14F-4D97-AF65-F5344CB8AC3E}">
        <p14:creationId xmlns:p14="http://schemas.microsoft.com/office/powerpoint/2010/main" val="221840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95"/>
    </mc:Choice>
    <mc:Fallback xmlns="">
      <p:transition spd="slow" advTm="4069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080657" cy="3891189"/>
          </a:xfrm>
        </p:spPr>
        <p:txBody>
          <a:bodyPr>
            <a:normAutofit/>
          </a:bodyPr>
          <a:lstStyle/>
          <a:p>
            <a:r>
              <a:rPr lang="en-US" sz="4000" dirty="0"/>
              <a:t>GW and average tidal channel water compositions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02" t="9329" r="18892" b="10617"/>
          <a:stretch/>
        </p:blipFill>
        <p:spPr>
          <a:xfrm>
            <a:off x="3939062" y="43791"/>
            <a:ext cx="6478567" cy="670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32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Reaction path model in GBW React v. 14 used to simulate progressive reduction of buried surface water mixture. </a:t>
            </a:r>
          </a:p>
          <a:p>
            <a:r>
              <a:rPr lang="en-GB" dirty="0"/>
              <a:t>Initial solution containing 20% saline dry season tidal channel water and 80% wet season </a:t>
            </a:r>
            <a:r>
              <a:rPr lang="en-GB"/>
              <a:t>tidal channel water. </a:t>
            </a:r>
            <a:endParaRPr lang="en-GB" dirty="0"/>
          </a:p>
          <a:p>
            <a:r>
              <a:rPr lang="en-GB" dirty="0"/>
              <a:t>This mixture has SpC = 8 </a:t>
            </a:r>
            <a:r>
              <a:rPr lang="en-GB" dirty="0" err="1"/>
              <a:t>mS</a:t>
            </a:r>
            <a:r>
              <a:rPr lang="en-GB" dirty="0"/>
              <a:t>/cm, pH = 7.4, O2 saturated at 8.3 mg/L, As = 10 </a:t>
            </a:r>
            <a:r>
              <a:rPr lang="en-GB" dirty="0" err="1"/>
              <a:t>ug</a:t>
            </a:r>
            <a:r>
              <a:rPr lang="en-GB" dirty="0"/>
              <a:t>/L, and S = 127 mg/L. </a:t>
            </a:r>
            <a:endParaRPr lang="en-US" dirty="0"/>
          </a:p>
          <a:p>
            <a:r>
              <a:rPr lang="en-US" dirty="0"/>
              <a:t>Acetate is used as the reducing agent because it is produced from organic matter by microbial fermentation and anaerobic oxidation and then consumed in </a:t>
            </a:r>
            <a:r>
              <a:rPr lang="en-US" dirty="0" err="1"/>
              <a:t>acetotrophic</a:t>
            </a:r>
            <a:r>
              <a:rPr lang="en-US" dirty="0"/>
              <a:t> sulfate reduction and </a:t>
            </a:r>
            <a:r>
              <a:rPr lang="en-US" dirty="0" err="1"/>
              <a:t>acetoclastic</a:t>
            </a:r>
            <a:r>
              <a:rPr lang="en-US" dirty="0"/>
              <a:t> methanogenesis (</a:t>
            </a:r>
            <a:r>
              <a:rPr lang="en-US" dirty="0" err="1"/>
              <a:t>Bethke</a:t>
            </a:r>
            <a:r>
              <a:rPr lang="en-US" dirty="0"/>
              <a:t>, 2007).</a:t>
            </a:r>
          </a:p>
          <a:p>
            <a:r>
              <a:rPr lang="en-GB" dirty="0"/>
              <a:t>Adsorption onto goethite is described using the double layer surface complexation model.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31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89"/>
    </mc:Choice>
    <mc:Fallback xmlns="">
      <p:transition spd="slow" advTm="4518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4738" y="365125"/>
            <a:ext cx="2495228" cy="3090997"/>
          </a:xfrm>
        </p:spPr>
        <p:txBody>
          <a:bodyPr>
            <a:normAutofit/>
          </a:bodyPr>
          <a:lstStyle/>
          <a:p>
            <a:r>
              <a:rPr lang="en-US" dirty="0"/>
              <a:t>TCOct80%TCMay20%mix.rea 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743"/>
            <a:ext cx="5485108" cy="65790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# React script, saved Wed May 27 2020 by </a:t>
            </a:r>
            <a:r>
              <a:rPr lang="en-US" sz="1400" dirty="0" err="1"/>
              <a:t>ayersj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data = </a:t>
            </a:r>
            <a:r>
              <a:rPr lang="en-US" sz="1400" dirty="0" err="1"/>
              <a:t>thermo.tdat</a:t>
            </a:r>
            <a:r>
              <a:rPr lang="en-US" sz="1400" dirty="0"/>
              <a:t> verify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/>
              <a:t>surface_data</a:t>
            </a:r>
            <a:r>
              <a:rPr lang="en-US" sz="1400" dirty="0"/>
              <a:t> = </a:t>
            </a:r>
            <a:r>
              <a:rPr lang="en-US" sz="1400" dirty="0" err="1"/>
              <a:t>FeOH</a:t>
            </a:r>
            <a:r>
              <a:rPr lang="en-US" sz="1400" dirty="0"/>
              <a:t>+.</a:t>
            </a:r>
            <a:r>
              <a:rPr lang="en-US" sz="1400" dirty="0" err="1"/>
              <a:t>sdat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conductivity = conductivity-USGS.dat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temperature = 30 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H2O          = .992896 free kg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O2(</a:t>
            </a:r>
            <a:r>
              <a:rPr lang="en-US" sz="1400" dirty="0" err="1"/>
              <a:t>aq</a:t>
            </a:r>
            <a:r>
              <a:rPr lang="en-US" sz="1400" dirty="0"/>
              <a:t>)       = 8.25 mg/l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pH           = 7.64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HCO3-        = 149.6 mg/l as CO3--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Cl-          = 2566 mg/l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balance on Cl-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SiO2(</a:t>
            </a:r>
            <a:r>
              <a:rPr lang="en-US" sz="1400" dirty="0" err="1"/>
              <a:t>aq</a:t>
            </a:r>
            <a:r>
              <a:rPr lang="en-US" sz="1400" dirty="0"/>
              <a:t>)     = 3.34 mg/l as Si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SO4--        = 413.5 mg/l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HPO4--       = .063 mg/l as 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Na+          = 1702 mg/l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Mn++         = .0296 mg/l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Mg++         = 167 mg/l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K+           = 70.1 mg/l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swap Goethite for Fe++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Goethite     = 3 free mmol/kg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swap Calcite for Ca++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Calcite      = 5 free mmol/kg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Al+++        = .0256 mg/l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As(OH)4-     = .007 mg/l as </a:t>
            </a:r>
            <a:r>
              <a:rPr lang="en-US" sz="1400" dirty="0" err="1"/>
              <a:t>As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Ba++         = .038 mg/l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Co++         = 3.64e-5 mg/l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Cr+++        = .00143 mg/l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Cu+          = .00237 mg/l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Ni++         = .000185 mg/l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swap SeO4-- for SeO3--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SeO4--       = .00189 mg/l as 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Sr++         = .187 mg/l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V+++         = .00265 mg/l as V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react 4.47 mmol of CH3COO-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suppress  all arsenic minerals</a:t>
            </a:r>
          </a:p>
        </p:txBody>
      </p:sp>
    </p:spTree>
    <p:extLst>
      <p:ext uri="{BB962C8B-B14F-4D97-AF65-F5344CB8AC3E}">
        <p14:creationId xmlns:p14="http://schemas.microsoft.com/office/powerpoint/2010/main" val="206988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2"/>
    </mc:Choice>
    <mc:Fallback xmlns="">
      <p:transition spd="slow" advTm="466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variables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781" t="7954" r="10294" b="10171"/>
          <a:stretch/>
        </p:blipFill>
        <p:spPr>
          <a:xfrm>
            <a:off x="6259281" y="1690687"/>
            <a:ext cx="5673519" cy="417537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4832" t="9587" r="10444" b="9355"/>
          <a:stretch/>
        </p:blipFill>
        <p:spPr>
          <a:xfrm>
            <a:off x="313629" y="1690689"/>
            <a:ext cx="5902850" cy="436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5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30"/>
    </mc:Choice>
    <mc:Fallback xmlns="">
      <p:transition spd="slow" advTm="3303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667000" cy="3673475"/>
          </a:xfrm>
        </p:spPr>
        <p:txBody>
          <a:bodyPr/>
          <a:lstStyle/>
          <a:p>
            <a:r>
              <a:rPr lang="en-US" dirty="0"/>
              <a:t>Gas partial pressures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61" t="9080" r="11163" b="9116"/>
          <a:stretch/>
        </p:blipFill>
        <p:spPr>
          <a:xfrm>
            <a:off x="3428999" y="440871"/>
            <a:ext cx="8327572" cy="610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77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41" y="419369"/>
            <a:ext cx="2455190" cy="2967011"/>
          </a:xfrm>
        </p:spPr>
        <p:txBody>
          <a:bodyPr/>
          <a:lstStyle/>
          <a:p>
            <a:r>
              <a:rPr lang="en-US" dirty="0" err="1"/>
              <a:t>Schoeller</a:t>
            </a:r>
            <a:r>
              <a:rPr lang="en-US" dirty="0"/>
              <a:t> diagram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708" t="12361" b="18719"/>
          <a:stretch/>
        </p:blipFill>
        <p:spPr>
          <a:xfrm>
            <a:off x="2618921" y="573437"/>
            <a:ext cx="9242285" cy="550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0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71"/>
    </mc:Choice>
    <mc:Fallback xmlns="">
      <p:transition spd="slow" advTm="1997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51" y="396122"/>
            <a:ext cx="4167752" cy="3524949"/>
          </a:xfrm>
        </p:spPr>
        <p:txBody>
          <a:bodyPr/>
          <a:lstStyle/>
          <a:p>
            <a:r>
              <a:rPr lang="en-US" dirty="0"/>
              <a:t>Piper diagram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199" t="11470" r="19419" b="13199"/>
          <a:stretch/>
        </p:blipFill>
        <p:spPr>
          <a:xfrm>
            <a:off x="5339165" y="147233"/>
            <a:ext cx="6749513" cy="650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0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06"/>
    </mc:Choice>
    <mc:Fallback xmlns="">
      <p:transition spd="slow" advTm="2110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405743" cy="1325563"/>
          </a:xfrm>
        </p:spPr>
        <p:txBody>
          <a:bodyPr/>
          <a:lstStyle/>
          <a:p>
            <a:r>
              <a:rPr lang="en-US" dirty="0"/>
              <a:t>Minerals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83028" y="1997982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Goethite</a:t>
            </a:r>
            <a:r>
              <a:rPr lang="pt-BR" dirty="0"/>
              <a:t>  + .04167 CH3COO-  = .04167 H+  + .5 H2O  + .3333 </a:t>
            </a:r>
            <a:r>
              <a:rPr lang="pt-BR" dirty="0">
                <a:solidFill>
                  <a:srgbClr val="FF0000"/>
                </a:solidFill>
              </a:rPr>
              <a:t>Magnetite</a:t>
            </a:r>
            <a:r>
              <a:rPr lang="pt-BR" dirty="0"/>
              <a:t>  + .08333 HCO3-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2.167 H+  + .3333 </a:t>
            </a:r>
            <a:r>
              <a:rPr lang="pt-BR" dirty="0">
                <a:solidFill>
                  <a:srgbClr val="FF0000"/>
                </a:solidFill>
              </a:rPr>
              <a:t>Magnetite</a:t>
            </a:r>
            <a:r>
              <a:rPr lang="pt-BR" dirty="0"/>
              <a:t>  + 1.833 CH3COO-  + 2 SO4--  = </a:t>
            </a:r>
            <a:r>
              <a:rPr lang="pt-BR" dirty="0">
                <a:solidFill>
                  <a:srgbClr val="FF0000"/>
                </a:solidFill>
              </a:rPr>
              <a:t>Pyrite</a:t>
            </a:r>
            <a:r>
              <a:rPr lang="pt-BR" dirty="0"/>
              <a:t>  + 2 H2O  + 3.667 HCO3-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.9167 H+  + .3333 </a:t>
            </a:r>
            <a:r>
              <a:rPr lang="pt-BR" dirty="0">
                <a:solidFill>
                  <a:srgbClr val="FF0000"/>
                </a:solidFill>
              </a:rPr>
              <a:t>Magnetite</a:t>
            </a:r>
            <a:r>
              <a:rPr lang="pt-BR" dirty="0"/>
              <a:t>  + .08333 CH3COO-  + .8333 HCO3-  = </a:t>
            </a:r>
            <a:r>
              <a:rPr lang="pt-BR" dirty="0">
                <a:solidFill>
                  <a:srgbClr val="FF0000"/>
                </a:solidFill>
              </a:rPr>
              <a:t>Siderite</a:t>
            </a:r>
            <a:r>
              <a:rPr lang="pt-BR" dirty="0"/>
              <a:t>  + H2O</a:t>
            </a:r>
          </a:p>
          <a:p>
            <a:r>
              <a:rPr lang="en-GB" dirty="0"/>
              <a:t>An inverse mass balance model in </a:t>
            </a:r>
            <a:r>
              <a:rPr lang="en-GB" dirty="0" err="1"/>
              <a:t>Phreeqc</a:t>
            </a:r>
            <a:r>
              <a:rPr lang="en-GB" dirty="0"/>
              <a:t> yields results similar to the forward model: progressive reduction causes dissolution of goethite, precipitation of magnetite and then pyrite and siderite. </a:t>
            </a:r>
            <a:endParaRPr lang="pt-B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4832" t="9316" r="10924" b="9082"/>
          <a:stretch/>
        </p:blipFill>
        <p:spPr>
          <a:xfrm>
            <a:off x="5268685" y="365125"/>
            <a:ext cx="6670832" cy="49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7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06"/>
    </mc:Choice>
    <mc:Fallback xmlns="">
      <p:transition spd="slow" advTm="2920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A35AD-592D-45EA-8D50-CA25863AC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212"/>
            <a:ext cx="10515600" cy="962932"/>
          </a:xfrm>
        </p:spPr>
        <p:txBody>
          <a:bodyPr/>
          <a:lstStyle/>
          <a:p>
            <a:pPr algn="ctr"/>
            <a:r>
              <a:rPr lang="en-US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EC2A2-7B35-4C3E-9E9F-64A35BA30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2114"/>
            <a:ext cx="11419114" cy="55299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Groundwaters in the shallow aquifer of the tidal deltaplain in Southwest Bangladesh are Na–Cl type and predominantly </a:t>
            </a:r>
            <a:r>
              <a:rPr lang="en-GB" dirty="0" err="1"/>
              <a:t>sulfate</a:t>
            </a:r>
            <a:r>
              <a:rPr lang="en-GB" dirty="0"/>
              <a:t>-reducing, with average conductivity SpC = 8 mS/cm, pH = 7.1, Eh = 13 mV, As = 40 ug/L, S = 5 mg/L, and high dissolved organic carbon of 11-57 mg/L [1]. Most groundwater samples from tubewells have As concentrations above the WHO drinking water guideline of 10 ug/L. This is usually attributed to reductive dissolution of hydrous ferric oxides such as goethite and mobilization of adsorbed As. We tested the hypothesis that these As-rich groundwaters formed by burial of Na-Cl type tidal channel water and progressive reduction by organic matter using a reaction path model in the Geochemists Workbench v. 14. Average groundwater salinity indicates an initial solution containing 20% saline dry season tidal channel water and 80% rainwater. This mixture has SpC = 8 mS/cm, pH = 7.4, Eh = 780 mV, As = 0.14 ug/L, and S = 127 mg/L. In the model 1 kg of solution is titrated with 4.5 </a:t>
            </a:r>
            <a:r>
              <a:rPr lang="en-GB" dirty="0" err="1"/>
              <a:t>mmoles</a:t>
            </a:r>
            <a:r>
              <a:rPr lang="en-GB" dirty="0"/>
              <a:t> of the reducing agent acetic acid in the presence of 10 </a:t>
            </a:r>
            <a:r>
              <a:rPr lang="en-GB" dirty="0" err="1"/>
              <a:t>mmoles</a:t>
            </a:r>
            <a:r>
              <a:rPr lang="en-GB" dirty="0"/>
              <a:t> of goethite. Adsorption onto goethite is described using the double layer surface complexation model. Progressive reduction consumes goethite, precipitates magnetite, and releases arsenic to solution. Next, </a:t>
            </a:r>
            <a:r>
              <a:rPr lang="en-GB" dirty="0" err="1"/>
              <a:t>sulfate</a:t>
            </a:r>
            <a:r>
              <a:rPr lang="en-GB" dirty="0"/>
              <a:t> is reduced to </a:t>
            </a:r>
            <a:r>
              <a:rPr lang="en-GB" dirty="0" err="1"/>
              <a:t>sulfide</a:t>
            </a:r>
            <a:r>
              <a:rPr lang="en-GB" dirty="0"/>
              <a:t>, which combines with dissolved ferrous iron to form pyrite. Dolomite precipitates early, followed by siderite at ~3 </a:t>
            </a:r>
            <a:r>
              <a:rPr lang="en-GB" dirty="0" err="1"/>
              <a:t>mmoles</a:t>
            </a:r>
            <a:r>
              <a:rPr lang="en-GB" dirty="0"/>
              <a:t> of reactant. Pyrolusite (MnO</a:t>
            </a:r>
            <a:r>
              <a:rPr lang="en-GB" baseline="-25000" dirty="0"/>
              <a:t>2</a:t>
            </a:r>
            <a:r>
              <a:rPr lang="en-GB" dirty="0"/>
              <a:t>) precipitates and then dissolves. An inverse mass balance model in </a:t>
            </a:r>
            <a:r>
              <a:rPr lang="en-GB" dirty="0" err="1"/>
              <a:t>Phreeqc</a:t>
            </a:r>
            <a:r>
              <a:rPr lang="en-GB" dirty="0"/>
              <a:t> yields results similar to the forward model: progressive reduction causes dissolution of goethite and then precipitation of magnetite and then pyrite. The final solution has SpC = 8 mS/cm, pH = 7.9, Eh = -314 mV, As = 51 ug/L, and S = 0.0004 mg/L. Groundwater compositions mostly agree with model results, indicating that groundwaters are essentially connate waters, with variable but small amounts of dilution by recharge.</a:t>
            </a:r>
            <a:endParaRPr lang="en-US" dirty="0"/>
          </a:p>
          <a:p>
            <a:pPr marL="0" indent="0">
              <a:buNone/>
            </a:pPr>
            <a:r>
              <a:rPr lang="en-GB" cap="small" dirty="0"/>
              <a:t>[1] </a:t>
            </a:r>
            <a:r>
              <a:rPr lang="en-GB" dirty="0"/>
              <a:t>Ayers et al. (2016) </a:t>
            </a:r>
            <a:r>
              <a:rPr lang="en-GB" i="1" dirty="0"/>
              <a:t>Geochem. Trans.</a:t>
            </a:r>
            <a:r>
              <a:rPr lang="en-GB" dirty="0"/>
              <a:t> </a:t>
            </a:r>
            <a:r>
              <a:rPr lang="en-GB" b="1" dirty="0"/>
              <a:t>17:4</a:t>
            </a:r>
            <a:r>
              <a:rPr lang="en-GB" dirty="0"/>
              <a:t>, </a:t>
            </a:r>
            <a:r>
              <a:rPr lang="en-GB" dirty="0" err="1"/>
              <a:t>doi</a:t>
            </a:r>
            <a:r>
              <a:rPr lang="en-GB" dirty="0"/>
              <a:t>: 10.1186/s12932-016-0036-6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67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09"/>
            <a:ext cx="10515600" cy="1325563"/>
          </a:xfrm>
        </p:spPr>
        <p:txBody>
          <a:bodyPr/>
          <a:lstStyle/>
          <a:p>
            <a:r>
              <a:rPr lang="en-US" dirty="0"/>
              <a:t>Reductive dissolution of goethite and precipitation of pyrite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6092" r="9874"/>
          <a:stretch/>
        </p:blipFill>
        <p:spPr>
          <a:xfrm>
            <a:off x="424542" y="1409985"/>
            <a:ext cx="5627914" cy="517261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5883" r="8824"/>
          <a:stretch/>
        </p:blipFill>
        <p:spPr>
          <a:xfrm>
            <a:off x="6379025" y="1472972"/>
            <a:ext cx="5687731" cy="515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9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0"/>
    </mc:Choice>
    <mc:Fallback xmlns="">
      <p:transition spd="slow" advTm="3265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HFO goethite properties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781" t="8499" r="9874" b="8539"/>
          <a:stretch/>
        </p:blipFill>
        <p:spPr>
          <a:xfrm>
            <a:off x="331499" y="2079172"/>
            <a:ext cx="5735559" cy="425631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992" t="8771" r="9453" b="9899"/>
          <a:stretch/>
        </p:blipFill>
        <p:spPr>
          <a:xfrm>
            <a:off x="6004036" y="2079171"/>
            <a:ext cx="5864886" cy="425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4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87"/>
    </mc:Choice>
    <mc:Fallback xmlns="">
      <p:transition spd="slow" advTm="2548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2096"/>
            <a:ext cx="10515600" cy="1325563"/>
          </a:xfrm>
        </p:spPr>
        <p:txBody>
          <a:bodyPr/>
          <a:lstStyle/>
          <a:p>
            <a:r>
              <a:rPr lang="en-US" dirty="0"/>
              <a:t>Inverse mass balance modeling of groundwater in </a:t>
            </a:r>
            <a:r>
              <a:rPr lang="en-US" dirty="0" err="1"/>
              <a:t>Phreeqc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372" y="1407659"/>
            <a:ext cx="5181600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SOLUTION 1 TC May 20%, </a:t>
            </a:r>
            <a:r>
              <a:rPr lang="en-US" sz="1200" dirty="0" err="1"/>
              <a:t>TCOct</a:t>
            </a:r>
            <a:r>
              <a:rPr lang="en-US" sz="1200" dirty="0"/>
              <a:t> 80%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temp      25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pH        7.54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</a:t>
            </a:r>
            <a:r>
              <a:rPr lang="en-US" sz="1200" dirty="0" err="1"/>
              <a:t>pe</a:t>
            </a:r>
            <a:r>
              <a:rPr lang="en-US" sz="1200" dirty="0"/>
              <a:t>        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redox     O(-2)/O(0)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units     mg/l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density  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C(4)      32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Ca        65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Cl        2566 charge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Fe        1e-07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Mg        167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Na        1702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O(0)      8.25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S(6)      138    -water    1 # kg</a:t>
            </a:r>
          </a:p>
          <a:p>
            <a:pPr marL="0" indent="0">
              <a:buNone/>
            </a:pPr>
            <a:r>
              <a:rPr lang="en-US" sz="1200" dirty="0"/>
              <a:t>SOLUTION 2 Avg. groundwater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temp      25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pH        7.09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</a:t>
            </a:r>
            <a:r>
              <a:rPr lang="en-US" sz="1200" dirty="0" err="1"/>
              <a:t>pe</a:t>
            </a:r>
            <a:r>
              <a:rPr lang="en-US" sz="1200" dirty="0"/>
              <a:t>        0.21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redox     O(-2)/O(0)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units     mg/l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density  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C(4)      983.8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Ca        155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Cl        2454 charge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Fe        4.09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Mg        136.7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Na        1292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O(0)      1.3e-054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S(6)      12.9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-water    1 # kg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PHASES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CH3COOH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CH3COOH = 1CH4 + 1CO2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</a:t>
            </a:r>
            <a:r>
              <a:rPr lang="en-US" sz="1200" dirty="0" err="1"/>
              <a:t>log_k</a:t>
            </a:r>
            <a:r>
              <a:rPr lang="en-US" sz="1200" dirty="0"/>
              <a:t>    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Magnetite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Fe3O4 + 8H+ = Fe+2 + 2Fe+3 + 4H2O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</a:t>
            </a:r>
            <a:r>
              <a:rPr lang="en-US" sz="1200" dirty="0" err="1"/>
              <a:t>log_k</a:t>
            </a:r>
            <a:r>
              <a:rPr lang="en-US" sz="1200" dirty="0"/>
              <a:t>    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INVERSE_MODELING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-solutions      1        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-uncertainty    0.09     0.09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-phases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Pyrite            pre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    Goethite          dis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    Magnetite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    Calcite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    O2(g)             dis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    CH4(g)            pre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    CO2(g)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    Dolomite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    CH3COOH           dis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/>
              <a:t>        Siderite          pre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/>
              <a:t>    </a:t>
            </a:r>
            <a:r>
              <a:rPr lang="en-US" sz="1200" dirty="0"/>
              <a:t>-balances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    Cl          0.09     0.09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    Na          0.09     0.09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-range             1000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-tolerance         1e-10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-</a:t>
            </a:r>
            <a:r>
              <a:rPr lang="en-US" sz="1200" dirty="0" err="1"/>
              <a:t>mineral_water</a:t>
            </a:r>
            <a:r>
              <a:rPr lang="en-US" sz="1200" dirty="0"/>
              <a:t>     true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END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08018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Inverse mass balance model results: one of 10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Solution fractions:                   Minimum        Maximum</a:t>
            </a:r>
          </a:p>
          <a:p>
            <a:pPr marL="0" indent="0">
              <a:buNone/>
            </a:pPr>
            <a:r>
              <a:rPr lang="en-US" dirty="0"/>
              <a:t>   Solution   1      6.340e-01      </a:t>
            </a:r>
            <a:r>
              <a:rPr lang="en-US" dirty="0" err="1"/>
              <a:t>6.340e-01</a:t>
            </a:r>
            <a:r>
              <a:rPr lang="en-US" dirty="0"/>
              <a:t>      6.380e-01</a:t>
            </a:r>
          </a:p>
          <a:p>
            <a:pPr marL="0" indent="0">
              <a:buNone/>
            </a:pPr>
            <a:r>
              <a:rPr lang="en-US" dirty="0"/>
              <a:t>   Solution   2      1.000e+00      </a:t>
            </a:r>
            <a:r>
              <a:rPr lang="en-US" dirty="0" err="1"/>
              <a:t>1.000e+00</a:t>
            </a:r>
            <a:r>
              <a:rPr lang="en-US" dirty="0"/>
              <a:t>      </a:t>
            </a:r>
            <a:r>
              <a:rPr lang="en-US" dirty="0" err="1"/>
              <a:t>1.000e+00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Phase mole transfers:                 Minimum        Maximum</a:t>
            </a:r>
          </a:p>
          <a:p>
            <a:pPr marL="0" indent="0">
              <a:buNone/>
            </a:pPr>
            <a:r>
              <a:rPr lang="en-US" dirty="0"/>
              <a:t>         Pyrite     -4.312e-04     -4.405e-04     -4.253e-04   FeS2</a:t>
            </a:r>
          </a:p>
          <a:p>
            <a:pPr marL="0" indent="0">
              <a:buNone/>
            </a:pPr>
            <a:r>
              <a:rPr lang="en-US" dirty="0"/>
              <a:t>       Goethite      2.710e+01      2.680e+01      2.710e+01   </a:t>
            </a:r>
            <a:r>
              <a:rPr lang="en-US" dirty="0" err="1"/>
              <a:t>FeOOH</a:t>
            </a:r>
            <a:endParaRPr lang="en-US" dirty="0"/>
          </a:p>
          <a:p>
            <a:pPr marL="0" indent="0">
              <a:buNone/>
            </a:pPr>
            <a:r>
              <a:rPr lang="it-IT" dirty="0"/>
              <a:t>        Calcite      1.118e-03      1.094e-03      1.142e-03   CaCO3</a:t>
            </a:r>
          </a:p>
          <a:p>
            <a:pPr marL="0" indent="0">
              <a:buNone/>
            </a:pPr>
            <a:r>
              <a:rPr lang="en-US" dirty="0"/>
              <a:t>         CH4(g)     -2.033e+01     -2.034e+01     -2.010e+01   CH4</a:t>
            </a:r>
          </a:p>
          <a:p>
            <a:pPr marL="0" indent="0">
              <a:buNone/>
            </a:pPr>
            <a:r>
              <a:rPr lang="it-IT" dirty="0"/>
              <a:t>       Dolomite      2.178e-03      2.153e-03      2.178e-03   CaMg(CO3)2</a:t>
            </a:r>
          </a:p>
          <a:p>
            <a:pPr marL="0" indent="0">
              <a:buNone/>
            </a:pPr>
            <a:r>
              <a:rPr lang="en-US" dirty="0"/>
              <a:t>        CH3COOH      2.372e+01      2.345e+01      2.372e+01   CH3COOH</a:t>
            </a:r>
          </a:p>
          <a:p>
            <a:pPr marL="0" indent="0">
              <a:buNone/>
            </a:pPr>
            <a:r>
              <a:rPr lang="en-US" dirty="0"/>
              <a:t>       Siderite     -2.710e+01     -2.710e+01     -2.680e+01   FeCO3</a:t>
            </a:r>
          </a:p>
        </p:txBody>
      </p:sp>
    </p:spTree>
    <p:extLst>
      <p:ext uri="{BB962C8B-B14F-4D97-AF65-F5344CB8AC3E}">
        <p14:creationId xmlns:p14="http://schemas.microsoft.com/office/powerpoint/2010/main" val="623025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Arsenic mobilization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4412" t="8771" r="10083" b="8811"/>
          <a:stretch/>
        </p:blipFill>
        <p:spPr>
          <a:xfrm>
            <a:off x="277209" y="2079171"/>
            <a:ext cx="5877649" cy="437574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3571" t="8771" r="8193" b="8539"/>
          <a:stretch/>
        </p:blipFill>
        <p:spPr>
          <a:xfrm>
            <a:off x="6131665" y="2177143"/>
            <a:ext cx="5910081" cy="427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11"/>
    </mc:Choice>
    <mc:Fallback xmlns="">
      <p:transition spd="slow" advTm="3841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 vs. Sorbate concentrations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000283"/>
            <a:ext cx="5181600" cy="400202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000283"/>
            <a:ext cx="5181600" cy="400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21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Sorbed</a:t>
            </a:r>
            <a:r>
              <a:rPr lang="en-US" dirty="0"/>
              <a:t> fractions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50" t="8029" r="10551" b="8985"/>
          <a:stretch/>
        </p:blipFill>
        <p:spPr>
          <a:xfrm>
            <a:off x="2839453" y="1275346"/>
            <a:ext cx="6593306" cy="489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2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147410"/>
            <a:ext cx="11255828" cy="1017361"/>
          </a:xfrm>
        </p:spPr>
        <p:txBody>
          <a:bodyPr/>
          <a:lstStyle/>
          <a:p>
            <a:r>
              <a:rPr lang="en-US" dirty="0"/>
              <a:t>Change in fluid concentrations of trace elements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820" t="9330" r="10004" b="8615"/>
          <a:stretch/>
        </p:blipFill>
        <p:spPr>
          <a:xfrm>
            <a:off x="2394857" y="1086764"/>
            <a:ext cx="7511143" cy="552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04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Groundwater compositions mostly agree with model results, indicating that groundwaters are essentially connate waters.</a:t>
            </a:r>
          </a:p>
          <a:p>
            <a:r>
              <a:rPr lang="en-GB" dirty="0"/>
              <a:t>During burial, porewater reacts with sedimentary or dissolved organic carbon.</a:t>
            </a:r>
          </a:p>
          <a:p>
            <a:r>
              <a:rPr lang="en-GB" dirty="0"/>
              <a:t>Progressive reduction consumes goethite, precipitates magnetite, and releases arsenic and other trace elements to solution.</a:t>
            </a:r>
          </a:p>
          <a:p>
            <a:r>
              <a:rPr lang="en-GB" dirty="0"/>
              <a:t>Next, </a:t>
            </a:r>
            <a:r>
              <a:rPr lang="en-GB" dirty="0" err="1"/>
              <a:t>sulfate</a:t>
            </a:r>
            <a:r>
              <a:rPr lang="en-GB" dirty="0"/>
              <a:t> is reduced to </a:t>
            </a:r>
            <a:r>
              <a:rPr lang="en-GB" dirty="0" err="1"/>
              <a:t>sulfide</a:t>
            </a:r>
            <a:r>
              <a:rPr lang="en-GB" dirty="0"/>
              <a:t>, which combines with dissolved ferrous iron to form pyrite. </a:t>
            </a:r>
          </a:p>
          <a:p>
            <a:r>
              <a:rPr lang="en-GB" dirty="0"/>
              <a:t>Dolomite precipitates early, followed by siderite. </a:t>
            </a:r>
          </a:p>
          <a:p>
            <a:pPr marL="0" indent="0">
              <a:buNone/>
            </a:pPr>
            <a:r>
              <a:rPr lang="en-GB" dirty="0"/>
              <a:t>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4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81"/>
    </mc:Choice>
    <mc:Fallback xmlns="">
      <p:transition spd="slow" advTm="2798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1621"/>
            <a:ext cx="10515600" cy="6732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5" y="1317910"/>
            <a:ext cx="11136085" cy="507200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My final TE model used 80% RW – 20% TC May to get reasonable model As concentrations, but I still ended up reducing initial As 100x, so why not just stick with 80% TC Oct?</a:t>
            </a:r>
          </a:p>
          <a:p>
            <a:r>
              <a:rPr lang="en-US" dirty="0"/>
              <a:t>Actually, the concentrations in TCMay20%RW80%mixV2.rea are a mish-mash of values from different mixtures.</a:t>
            </a:r>
          </a:p>
          <a:p>
            <a:r>
              <a:rPr lang="en-US" dirty="0"/>
              <a:t>Tried using mixture in TCMay20%TCOct80%mix.rea but it won’t charge balance. Checked old scripts, and I reduced SO4 from 413.5 to 138, and used calcite saturation for Ca++</a:t>
            </a:r>
          </a:p>
          <a:p>
            <a:r>
              <a:rPr lang="en-US" dirty="0"/>
              <a:t>Couldn’t get that script to work, so I used the seemingly identical "C:\Users\ayersj.VANDERBILT\OneDrive - Vanderbilt\Projects\ONR\</a:t>
            </a:r>
            <a:r>
              <a:rPr lang="en-US" dirty="0" err="1"/>
              <a:t>GW_Modeling</a:t>
            </a:r>
            <a:r>
              <a:rPr lang="en-US" dirty="0"/>
              <a:t>\TC20%mix.rea“ which did work. Added the TE and returned SO4 to 413.5, and it worked. But the final fluid has too much SO4--. OK, it was mg/l as S (138), when it should have been as SO4 (413.5)</a:t>
            </a:r>
          </a:p>
          <a:p>
            <a:r>
              <a:rPr lang="en-US" dirty="0"/>
              <a:t>The new script is called “TCMay20%TCOct80%mix.rea”. Unlike the RW script, it swaps Eh for O2. But this makes the initial fluid more reducing, which changes the gas partial pressures significantly.  So I swapped in O2 and set it at 100% saturation.</a:t>
            </a:r>
          </a:p>
        </p:txBody>
      </p:sp>
    </p:spTree>
    <p:extLst>
      <p:ext uri="{BB962C8B-B14F-4D97-AF65-F5344CB8AC3E}">
        <p14:creationId xmlns:p14="http://schemas.microsoft.com/office/powerpoint/2010/main" val="12580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Groundwaters in the shallow aquifer of the tidal deltaplain in Southwest Bangladesh are Na–Cl type and predominantly </a:t>
            </a:r>
            <a:r>
              <a:rPr lang="en-GB" dirty="0" err="1"/>
              <a:t>sulfate</a:t>
            </a:r>
            <a:r>
              <a:rPr lang="en-GB" dirty="0"/>
              <a:t>-reducing</a:t>
            </a:r>
          </a:p>
          <a:p>
            <a:r>
              <a:rPr lang="en-GB" dirty="0"/>
              <a:t>Most groundwater samples from tubewells have As concentrations above the WHO drinking water guideline of 10 </a:t>
            </a:r>
            <a:r>
              <a:rPr lang="en-GB" dirty="0" err="1"/>
              <a:t>ug</a:t>
            </a:r>
            <a:r>
              <a:rPr lang="en-GB" dirty="0"/>
              <a:t>/L, with high average DOC of 11-57 mg/L</a:t>
            </a:r>
          </a:p>
          <a:p>
            <a:r>
              <a:rPr lang="en-GB" dirty="0"/>
              <a:t>We tested the hypothesis that these As-rich groundwaters formed by</a:t>
            </a:r>
          </a:p>
          <a:p>
            <a:pPr lvl="1"/>
            <a:r>
              <a:rPr lang="en-GB" dirty="0"/>
              <a:t>burial of Na-Cl type tidal channel water</a:t>
            </a:r>
          </a:p>
          <a:p>
            <a:pPr lvl="1"/>
            <a:r>
              <a:rPr lang="en-GB" dirty="0"/>
              <a:t>progressive reduction of HFO goethite by organic matter, which released arsenic</a:t>
            </a:r>
          </a:p>
        </p:txBody>
      </p:sp>
    </p:spTree>
    <p:extLst>
      <p:ext uri="{BB962C8B-B14F-4D97-AF65-F5344CB8AC3E}">
        <p14:creationId xmlns:p14="http://schemas.microsoft.com/office/powerpoint/2010/main" val="333704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63"/>
    </mc:Choice>
    <mc:Fallback xmlns="">
      <p:transition spd="slow" advTm="5196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2" y="365125"/>
            <a:ext cx="3693121" cy="3042104"/>
          </a:xfrm>
        </p:spPr>
        <p:txBody>
          <a:bodyPr/>
          <a:lstStyle/>
          <a:p>
            <a:r>
              <a:rPr lang="en-US" dirty="0"/>
              <a:t>Water</a:t>
            </a:r>
            <a:br>
              <a:rPr lang="en-US" dirty="0"/>
            </a:br>
            <a:r>
              <a:rPr lang="en-US" dirty="0"/>
              <a:t>Compositions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335790"/>
              </p:ext>
            </p:extLst>
          </p:nvPr>
        </p:nvGraphicFramePr>
        <p:xfrm>
          <a:off x="4264025" y="128588"/>
          <a:ext cx="5691188" cy="661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4286139" imgH="4978591" progId="Excel.Sheet.12">
                  <p:embed/>
                </p:oleObj>
              </mc:Choice>
              <mc:Fallback>
                <p:oleObj name="Worksheet" r:id="rId4" imgW="4286139" imgH="4978591" progId="Excel.Shee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4025" y="128588"/>
                        <a:ext cx="5691188" cy="661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7705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744" y="503673"/>
            <a:ext cx="3852828" cy="5267189"/>
          </a:xfrm>
        </p:spPr>
        <p:txBody>
          <a:bodyPr>
            <a:normAutofit/>
          </a:bodyPr>
          <a:lstStyle/>
          <a:p>
            <a:r>
              <a:rPr lang="en-US" dirty="0"/>
              <a:t>Groundwater samples collected from tubewells on Polder 32 in SW Bangladesh, 2012-2013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89" y="0"/>
            <a:ext cx="529936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343" y="6226629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Ayers et al., 2016</a:t>
            </a:r>
          </a:p>
        </p:txBody>
      </p:sp>
    </p:spTree>
    <p:extLst>
      <p:ext uri="{BB962C8B-B14F-4D97-AF65-F5344CB8AC3E}">
        <p14:creationId xmlns:p14="http://schemas.microsoft.com/office/powerpoint/2010/main" val="250649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96"/>
    </mc:Choice>
    <mc:Fallback xmlns="">
      <p:transition spd="slow" advTm="2449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458979" y="5745930"/>
            <a:ext cx="348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Groundwater is primary source of drinking water for more than 150 million inhabitants of Bangladesh (Michael and Voss, 2009).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247" y="100342"/>
            <a:ext cx="6554867" cy="984774"/>
          </a:xfrm>
        </p:spPr>
        <p:txBody>
          <a:bodyPr>
            <a:normAutofit/>
          </a:bodyPr>
          <a:lstStyle/>
          <a:p>
            <a:r>
              <a:rPr lang="en-US" sz="2800" dirty="0"/>
              <a:t>Drinking Water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979" y="1085116"/>
            <a:ext cx="3395766" cy="4523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57813" y="1085679"/>
            <a:ext cx="2805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Surface water pond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4654" y="640150"/>
            <a:ext cx="379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Groundwater from upper aquifer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7264" y="4950699"/>
            <a:ext cx="348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Surface water universally contaminated with microbial pathogens and anthropogenic pollutants (Michael and Voss, 2009).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265" y="1502640"/>
            <a:ext cx="4035425" cy="3030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890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304" y="420545"/>
            <a:ext cx="2871932" cy="3680401"/>
          </a:xfrm>
        </p:spPr>
        <p:txBody>
          <a:bodyPr/>
          <a:lstStyle/>
          <a:p>
            <a:r>
              <a:rPr lang="en-US" dirty="0"/>
              <a:t>Subsurface stratigraphy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27" y="0"/>
            <a:ext cx="566318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343" y="6226629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Ayers et al., 2016</a:t>
            </a:r>
          </a:p>
        </p:txBody>
      </p:sp>
    </p:spTree>
    <p:extLst>
      <p:ext uri="{BB962C8B-B14F-4D97-AF65-F5344CB8AC3E}">
        <p14:creationId xmlns:p14="http://schemas.microsoft.com/office/powerpoint/2010/main" val="91542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41"/>
    </mc:Choice>
    <mc:Fallback xmlns="">
      <p:transition spd="slow" advTm="2534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096"/>
            <a:ext cx="10515600" cy="766989"/>
          </a:xfrm>
        </p:spPr>
        <p:txBody>
          <a:bodyPr/>
          <a:lstStyle/>
          <a:p>
            <a:pPr algn="ctr"/>
            <a:r>
              <a:rPr lang="en-US" dirty="0"/>
              <a:t>Groundwater Quality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343" y="6509661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Ayers et al., 2016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F6B834-9954-49BE-819D-1F592F03D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947" y="770019"/>
            <a:ext cx="9673390" cy="580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67"/>
    </mc:Choice>
    <mc:Fallback xmlns="">
      <p:transition spd="slow" advTm="25467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0D5590AC80954F828E9DFF0FE1B75F" ma:contentTypeVersion="13" ma:contentTypeDescription="Create a new document." ma:contentTypeScope="" ma:versionID="20244fc21b16f6e47182e9eef4d5f7ac">
  <xsd:schema xmlns:xsd="http://www.w3.org/2001/XMLSchema" xmlns:xs="http://www.w3.org/2001/XMLSchema" xmlns:p="http://schemas.microsoft.com/office/2006/metadata/properties" xmlns:ns3="3b7d04a6-801f-4fc3-8d87-f5de6e350e53" xmlns:ns4="ae90f207-3f68-4685-b6b7-b346faeb512d" targetNamespace="http://schemas.microsoft.com/office/2006/metadata/properties" ma:root="true" ma:fieldsID="72c6c424831ec5a527fb451865fda585" ns3:_="" ns4:_="">
    <xsd:import namespace="3b7d04a6-801f-4fc3-8d87-f5de6e350e53"/>
    <xsd:import namespace="ae90f207-3f68-4685-b6b7-b346faeb512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d04a6-801f-4fc3-8d87-f5de6e350e5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0f207-3f68-4685-b6b7-b346faeb51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FB184A-8B14-4E80-962D-5312B5BB24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7d04a6-801f-4fc3-8d87-f5de6e350e53"/>
    <ds:schemaRef ds:uri="ae90f207-3f68-4685-b6b7-b346faeb51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8E115D-F123-4F7D-AF31-14DA8F19B1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4457EE-3DAF-4B45-A80C-E6EE816AD20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2250</Words>
  <Application>Microsoft Office PowerPoint</Application>
  <PresentationFormat>Widescreen</PresentationFormat>
  <Paragraphs>218</Paragraphs>
  <Slides>28</Slides>
  <Notes>21</Notes>
  <HiddenSlides>11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Worksheet</vt:lpstr>
      <vt:lpstr>Conversion of tidal channel water to shallow As-rich groundwater through reduction of ferric oxides in the tidal deltaplain of SW Bangladesh</vt:lpstr>
      <vt:lpstr>Abstract</vt:lpstr>
      <vt:lpstr>Notes</vt:lpstr>
      <vt:lpstr>Introduction</vt:lpstr>
      <vt:lpstr>Water Compositions</vt:lpstr>
      <vt:lpstr>Groundwater samples collected from tubewells on Polder 32 in SW Bangladesh, 2012-2013</vt:lpstr>
      <vt:lpstr>Drinking Water</vt:lpstr>
      <vt:lpstr>Subsurface stratigraphy</vt:lpstr>
      <vt:lpstr>Groundwater Quality</vt:lpstr>
      <vt:lpstr>Seasonal changes in tidal channel water composition</vt:lpstr>
      <vt:lpstr>Water compositions</vt:lpstr>
      <vt:lpstr>GW and average tidal channel water compositions</vt:lpstr>
      <vt:lpstr>React model</vt:lpstr>
      <vt:lpstr>TCOct80%TCMay20%mix.rea script</vt:lpstr>
      <vt:lpstr>System variables</vt:lpstr>
      <vt:lpstr>Gas partial pressures</vt:lpstr>
      <vt:lpstr>Schoeller diagram</vt:lpstr>
      <vt:lpstr>Piper diagram</vt:lpstr>
      <vt:lpstr>Minerals</vt:lpstr>
      <vt:lpstr>Reductive dissolution of goethite and precipitation of pyrite</vt:lpstr>
      <vt:lpstr>HFO goethite properties</vt:lpstr>
      <vt:lpstr>Inverse mass balance modeling of groundwater in Phreeqc</vt:lpstr>
      <vt:lpstr>Inverse mass balance model results: one of 10 solutions</vt:lpstr>
      <vt:lpstr>Arsenic mobilization</vt:lpstr>
      <vt:lpstr>Fluid vs. Sorbate concentrations</vt:lpstr>
      <vt:lpstr>Sorbed fractions</vt:lpstr>
      <vt:lpstr>Change in fluid concentrations of trace elements</vt:lpstr>
      <vt:lpstr>Conclusions</vt:lpstr>
    </vt:vector>
  </TitlesOfParts>
  <Company>Vanderbilt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TCMay20%-RW80% React Script</dc:title>
  <dc:creator>Ayers, John C</dc:creator>
  <cp:lastModifiedBy>Ayers, John C</cp:lastModifiedBy>
  <cp:revision>52</cp:revision>
  <dcterms:created xsi:type="dcterms:W3CDTF">2020-02-11T18:40:59Z</dcterms:created>
  <dcterms:modified xsi:type="dcterms:W3CDTF">2020-10-20T13:54:32Z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0x0101009F0D5590AC80954F828E9DFF0FE1B75F</vt:lpwstr>
  </property>
</Properties>
</file>