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8" r:id="rId2"/>
    <p:sldId id="368" r:id="rId3"/>
    <p:sldId id="377" r:id="rId4"/>
    <p:sldId id="380" r:id="rId5"/>
    <p:sldId id="378" r:id="rId6"/>
    <p:sldId id="376" r:id="rId7"/>
    <p:sldId id="262" r:id="rId8"/>
    <p:sldId id="393" r:id="rId9"/>
    <p:sldId id="381" r:id="rId10"/>
    <p:sldId id="279" r:id="rId11"/>
    <p:sldId id="385" r:id="rId12"/>
    <p:sldId id="322" r:id="rId13"/>
    <p:sldId id="367" r:id="rId14"/>
    <p:sldId id="392" r:id="rId15"/>
    <p:sldId id="345" r:id="rId16"/>
    <p:sldId id="316" r:id="rId17"/>
    <p:sldId id="258" r:id="rId18"/>
    <p:sldId id="315" r:id="rId19"/>
    <p:sldId id="314" r:id="rId20"/>
    <p:sldId id="272" r:id="rId21"/>
    <p:sldId id="289" r:id="rId22"/>
    <p:sldId id="290" r:id="rId23"/>
    <p:sldId id="265" r:id="rId24"/>
    <p:sldId id="266" r:id="rId25"/>
    <p:sldId id="298" r:id="rId26"/>
    <p:sldId id="275" r:id="rId27"/>
    <p:sldId id="268" r:id="rId28"/>
    <p:sldId id="283" r:id="rId29"/>
    <p:sldId id="287" r:id="rId30"/>
    <p:sldId id="291" r:id="rId31"/>
    <p:sldId id="300" r:id="rId32"/>
    <p:sldId id="301" r:id="rId33"/>
    <p:sldId id="271" r:id="rId34"/>
    <p:sldId id="285" r:id="rId35"/>
    <p:sldId id="311" r:id="rId36"/>
    <p:sldId id="386" r:id="rId37"/>
    <p:sldId id="387" r:id="rId38"/>
    <p:sldId id="390" r:id="rId39"/>
    <p:sldId id="389" r:id="rId40"/>
    <p:sldId id="388" r:id="rId41"/>
    <p:sldId id="375" r:id="rId42"/>
    <p:sldId id="359" r:id="rId43"/>
    <p:sldId id="348" r:id="rId44"/>
    <p:sldId id="365" r:id="rId45"/>
    <p:sldId id="366" r:id="rId46"/>
    <p:sldId id="350" r:id="rId47"/>
    <p:sldId id="347" r:id="rId48"/>
    <p:sldId id="303" r:id="rId49"/>
    <p:sldId id="324" r:id="rId50"/>
    <p:sldId id="323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87" d="100"/>
          <a:sy n="87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E0D742-0AE7-4884-A4DD-EC5AF91EB22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E561A-F11F-4B36-AD3B-09DA9A1F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1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1FF351-6DFE-4978-9B94-5AB07569BC8B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99BC32-8326-491A-9F17-D316CA7CA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0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BC32-8326-491A-9F17-D316CA7CAB9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7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52F1-FCA2-4A14-AC4F-329ADC4DD111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5EE1-B18F-4906-90AA-A34C4BD5424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Vanderbilt University- Arts and Science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Efforts for Greater Equity, Diversity and Inclusion at VU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George C. Hill, Ph.D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Professor of Molecular Physiology 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Vice Chancellor for Equity, Diversity and Inclusion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Chief Diversity Officer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February 16, 2016</a:t>
            </a:r>
            <a:endParaRPr lang="en-US" dirty="0"/>
          </a:p>
        </p:txBody>
      </p:sp>
      <p:pic>
        <p:nvPicPr>
          <p:cNvPr id="4" name="Picture 3" descr="original(17).jpg"/>
          <p:cNvPicPr>
            <a:picLocks noChangeAspect="1"/>
          </p:cNvPicPr>
          <p:nvPr/>
        </p:nvPicPr>
        <p:blipFill rotWithShape="1">
          <a:blip r:embed="rId2" cstate="print"/>
          <a:srcRect b="29557"/>
          <a:stretch/>
        </p:blipFill>
        <p:spPr>
          <a:xfrm>
            <a:off x="2667000" y="3548743"/>
            <a:ext cx="3962400" cy="21301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Top Priorities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Develop a Timeline for Progress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Establish a Student Advisory Committee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Hold Listening Sessions around campus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Meet National Diversity Experts here in Spring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Collaborate on Faculty Climate Survey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Establish a Mentor Database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Prepare a Diversity Snapshot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Develop a Vice Chancellor and Deans Report Card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VU Faculty Climate Survey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Overall, do you feel the university is an inclusive environment for community members from all backgrounds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satisfied are you with the university’s efforts to recruit a diverse faculty?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How satisfied are you with the university’s efforts to retain a diverse faculty?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9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Recent Proactive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13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Appointment of Vice Chancellor and Chief Diversity Officer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Appointment of Associate Dean for Equity, Diversity and Inclusion in Peabody and Engineering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Committee </a:t>
            </a:r>
            <a:r>
              <a:rPr lang="en-US" sz="2800" dirty="0">
                <a:solidFill>
                  <a:srgbClr val="FFFF00"/>
                </a:solidFill>
              </a:rPr>
              <a:t>charged </a:t>
            </a:r>
            <a:r>
              <a:rPr lang="en-US" sz="2800" dirty="0" smtClean="0">
                <a:solidFill>
                  <a:srgbClr val="FFFF00"/>
                </a:solidFill>
              </a:rPr>
              <a:t>by Provost with </a:t>
            </a:r>
            <a:r>
              <a:rPr lang="en-US" sz="2800" dirty="0">
                <a:solidFill>
                  <a:srgbClr val="FFFF00"/>
                </a:solidFill>
              </a:rPr>
              <a:t>recommending new University Courses designed to advance </a:t>
            </a:r>
            <a:r>
              <a:rPr lang="en-US" sz="2800" dirty="0" smtClean="0">
                <a:solidFill>
                  <a:srgbClr val="FFFF00"/>
                </a:solidFill>
              </a:rPr>
              <a:t>diversity and equity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Establishment of Center for Student Wellbeing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Appointment of assistant </a:t>
            </a:r>
            <a:r>
              <a:rPr lang="en-US" sz="2800" dirty="0">
                <a:solidFill>
                  <a:schemeClr val="bg1"/>
                </a:solidFill>
              </a:rPr>
              <a:t>director for access and inclusion </a:t>
            </a:r>
            <a:r>
              <a:rPr lang="en-US" sz="2800" dirty="0" smtClean="0">
                <a:solidFill>
                  <a:schemeClr val="bg1"/>
                </a:solidFill>
              </a:rPr>
              <a:t>in the Psychological and Counseling Center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3454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Multicultural University </a:t>
            </a:r>
            <a:r>
              <a:rPr lang="en-US" dirty="0" smtClean="0">
                <a:solidFill>
                  <a:srgbClr val="FFFF00"/>
                </a:solidFill>
              </a:rPr>
              <a:t>Courses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en-US" sz="2200" dirty="0" smtClean="0">
                <a:solidFill>
                  <a:srgbClr val="FFFF00"/>
                </a:solidFill>
              </a:rPr>
              <a:t>C</a:t>
            </a:r>
            <a:r>
              <a:rPr lang="en-US" sz="2200" dirty="0">
                <a:solidFill>
                  <a:srgbClr val="FFFF00"/>
                </a:solidFill>
              </a:rPr>
              <a:t>. André Christie-Mizell, Ph.D.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Office of the Provost has charged a faculty committee with assessing proposals for new Multicultural University Courses. The new courses, </a:t>
            </a:r>
            <a:r>
              <a:rPr lang="en-US" sz="2400" dirty="0" smtClean="0">
                <a:solidFill>
                  <a:schemeClr val="bg1"/>
                </a:solidFill>
              </a:rPr>
              <a:t>will </a:t>
            </a:r>
            <a:r>
              <a:rPr lang="en-US" sz="2400" dirty="0">
                <a:solidFill>
                  <a:schemeClr val="bg1"/>
                </a:solidFill>
              </a:rPr>
              <a:t>address topics tied to diversity, equity and inclusion, race and ethnicity, identity literacy, and/or cultural competency within an interdisciplinary setting.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42267"/>
            <a:ext cx="2033588" cy="2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8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Chancellor’s Committee on Diversity,  Inclusion and Community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Co- chairs: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Keivan Stassun- Professor of Astronomy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Beverly Moran- Professor of Law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Joe Bandy- Executive Chair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>
                <a:solidFill>
                  <a:srgbClr val="FFFF00"/>
                </a:solidFill>
              </a:rPr>
              <a:t>If Vanderbilt does not address issues of diversity, inclusion and culture, and [instead] acts like everything is just fine, it will fail as an institution,”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Chancellor Zeppos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https://www4.vanderbilt.edu/diversity-inclusion-community-committee/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4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Deans Diversity Council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Keivan Stassun, Ph.D.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Professor </a:t>
            </a:r>
            <a:r>
              <a:rPr lang="en-US" sz="2400" dirty="0">
                <a:solidFill>
                  <a:srgbClr val="FFFF00"/>
                </a:solidFill>
              </a:rPr>
              <a:t>of A</a:t>
            </a:r>
            <a:r>
              <a:rPr lang="en-US" sz="2400" dirty="0" smtClean="0">
                <a:solidFill>
                  <a:srgbClr val="FFFF00"/>
                </a:solidFill>
              </a:rPr>
              <a:t>stronomy 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Senior </a:t>
            </a:r>
            <a:r>
              <a:rPr lang="en-US" sz="2400" dirty="0">
                <a:solidFill>
                  <a:srgbClr val="FFFF00"/>
                </a:solidFill>
              </a:rPr>
              <a:t>associate dean for graduate education and research 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vanderbilt.edu/chancellor/wp-content/uploads/sites/79/Stassun_Kei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7638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60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mbedded image permalink"/>
          <p:cNvPicPr>
            <a:picLocks noChangeAspect="1" noChangeArrowheads="1"/>
          </p:cNvPicPr>
          <p:nvPr/>
        </p:nvPicPr>
        <p:blipFill>
          <a:blip r:embed="rId2" cstate="print"/>
          <a:srcRect t="340" b="43217"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November 17 2015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93742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Initiated </a:t>
            </a:r>
            <a:r>
              <a:rPr lang="en-US" sz="2400" dirty="0">
                <a:solidFill>
                  <a:schemeClr val="bg1"/>
                </a:solidFill>
              </a:rPr>
              <a:t>from a desire to highlight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experiences of students of color on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Vanderbilt's </a:t>
            </a:r>
            <a:r>
              <a:rPr lang="en-US" sz="2400" dirty="0">
                <a:solidFill>
                  <a:schemeClr val="bg1"/>
                </a:solidFill>
              </a:rPr>
              <a:t>campus, the </a:t>
            </a:r>
            <a:r>
              <a:rPr lang="en-US" sz="2400" dirty="0">
                <a:solidFill>
                  <a:srgbClr val="FFFF00"/>
                </a:solidFill>
              </a:rPr>
              <a:t>Hidden Dores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Movement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began in the spring of 2014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as </a:t>
            </a:r>
            <a:r>
              <a:rPr lang="en-US" sz="2400" dirty="0">
                <a:solidFill>
                  <a:schemeClr val="bg1"/>
                </a:solidFill>
              </a:rPr>
              <a:t>a photo campaign to display instances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chemeClr val="bg1"/>
                </a:solidFill>
              </a:rPr>
              <a:t>marginalization on campus.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Now </a:t>
            </a:r>
            <a:r>
              <a:rPr lang="en-US" sz="2400" dirty="0">
                <a:solidFill>
                  <a:schemeClr val="bg1"/>
                </a:solidFill>
              </a:rPr>
              <a:t>the organization has grown to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encompass several </a:t>
            </a:r>
            <a:r>
              <a:rPr lang="en-US" sz="2400" dirty="0">
                <a:solidFill>
                  <a:schemeClr val="bg1"/>
                </a:solidFill>
              </a:rPr>
              <a:t>committees that work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induce </a:t>
            </a:r>
            <a:r>
              <a:rPr lang="en-US" sz="2400" dirty="0" smtClean="0">
                <a:solidFill>
                  <a:schemeClr val="bg1"/>
                </a:solidFill>
              </a:rPr>
              <a:t>structural  </a:t>
            </a:r>
            <a:r>
              <a:rPr lang="en-US" sz="2400" dirty="0">
                <a:solidFill>
                  <a:schemeClr val="bg1"/>
                </a:solidFill>
              </a:rPr>
              <a:t>change in our </a:t>
            </a:r>
            <a:r>
              <a:rPr lang="en-US" sz="2400" dirty="0" smtClean="0">
                <a:solidFill>
                  <a:schemeClr val="bg1"/>
                </a:solidFill>
              </a:rPr>
              <a:t>university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stimulate conversations </a:t>
            </a:r>
            <a:r>
              <a:rPr lang="en-US" sz="2400" dirty="0">
                <a:solidFill>
                  <a:schemeClr val="bg1"/>
                </a:solidFill>
              </a:rPr>
              <a:t>about the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identities and marginalization </a:t>
            </a:r>
            <a:r>
              <a:rPr lang="en-US" sz="2400" dirty="0">
                <a:solidFill>
                  <a:schemeClr val="bg1"/>
                </a:solidFill>
              </a:rPr>
              <a:t>of students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chemeClr val="bg1"/>
                </a:solidFill>
              </a:rPr>
              <a:t>color </a:t>
            </a:r>
            <a:r>
              <a:rPr lang="en-US" sz="2400" dirty="0" smtClean="0">
                <a:solidFill>
                  <a:schemeClr val="bg1"/>
                </a:solidFill>
              </a:rPr>
              <a:t>at Vanderbilt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Hidden Dores's Profil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2590800" cy="2743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58200" cy="5410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November 17 2015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7924800" cy="61360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" b="1356"/>
          <a:stretch/>
        </p:blipFill>
        <p:spPr>
          <a:xfrm>
            <a:off x="1676400" y="838200"/>
            <a:ext cx="5233148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0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40.media.tumblr.com/19d1e89f86109dcb305ce4fc000d8695/tumblr_nx7zv0dvLN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256391"/>
            <a:ext cx="4724400" cy="71143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ldquo;&amp;lsquo;You can stop raising your hand, we ALL know you know the answer but I will NOT call on you.&amp;rsquo; - Math 175 MV Calc Prof Freshman Year&amp;quot; #HiddenDores"/>
          <p:cNvPicPr>
            <a:picLocks noChangeAspect="1" noChangeArrowheads="1"/>
          </p:cNvPicPr>
          <p:nvPr/>
        </p:nvPicPr>
        <p:blipFill rotWithShape="1">
          <a:blip r:embed="rId2" cstate="print"/>
          <a:srcRect t="1902" r="15623"/>
          <a:stretch/>
        </p:blipFill>
        <p:spPr bwMode="auto">
          <a:xfrm>
            <a:off x="762000" y="76200"/>
            <a:ext cx="7620000" cy="6777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http://41.media.tumblr.com/e393d211883ae1567b5155eac4488c7b/tumblr_n3fc02DdYl1tw3tooo1_540.jpg"/>
          <p:cNvPicPr>
            <a:picLocks noChangeAspect="1" noChangeArrowheads="1"/>
          </p:cNvPicPr>
          <p:nvPr/>
        </p:nvPicPr>
        <p:blipFill rotWithShape="1">
          <a:blip r:embed="rId2" cstate="print"/>
          <a:srcRect l="19822"/>
          <a:stretch/>
        </p:blipFill>
        <p:spPr bwMode="auto">
          <a:xfrm>
            <a:off x="1600200" y="0"/>
            <a:ext cx="64725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40.media.tumblr.com/1991e188bd6f539ad36b4a7eb113b1e2/tumblr_n421evmyxA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52400"/>
            <a:ext cx="8548644" cy="716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bcdn-photos-b-a.akamaihd.net/hphotos-ak-xap1/v/t1.0-0/s526x395/12108852_1067785316565002_4772920375112404657_n.jpg?oh=b7ceecd9f90c0571152aeab707098b60&amp;oe=56BF5325&amp;__gda__=1454298909_532c068b0474684c05f61902cc337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52400"/>
            <a:ext cx="6705600" cy="7387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 descr="http://41.media.tumblr.com/6c521182bb5b33dee756a7190b56c11a/tumblr_n33wz4mfl61tw3tooo1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39592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s://36.media.tumblr.com/07ef38ab9f2f03b3fefc46aae4a119ea/tumblr_n321uwduAi1tw3tooo1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48" cy="754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0.media.tumblr.com/9ef1d1c1cfa7ec1d2c2eecc5739e2133/tumblr_nx9dwlLTdE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152400"/>
            <a:ext cx="8305800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1.media.tumblr.com/a5e416f162f702d71369f37d5a90a537/tumblr_n3fc2rJWWW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990600"/>
            <a:ext cx="13439515" cy="861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&amp;ldquo;Stating my opinion does not make me an ANGRY Black Woman &amp;quot; #Hidden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152399"/>
            <a:ext cx="4727195" cy="7010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A&amp;S Teaching Awards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8" y="1792595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82927"/>
            <a:ext cx="1323975" cy="1543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8" y="4267200"/>
            <a:ext cx="1398823" cy="149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7" y="1802361"/>
            <a:ext cx="124507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34" y="1843990"/>
            <a:ext cx="1371600" cy="1510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69" y="4237038"/>
            <a:ext cx="1337038" cy="1479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14" y="4267200"/>
            <a:ext cx="1185786" cy="1470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3005" y="3519441"/>
            <a:ext cx="165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Roy Gottfried, professor of English, received the Nordhaus Award in the humanities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764" y="3527153"/>
            <a:ext cx="194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Carrie Russell, senior lecturer in political sciences, Harriet S. Gilliam Award for Excellence in Teaching by a Senior Lecturer or Lecturer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7769" y="3546351"/>
            <a:ext cx="202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Bruce Hughes, professor of mathematics, received the Nordhaus Award in the natural sciences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6085240"/>
            <a:ext cx="225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Richard Pitt, associate professor of sociology, received the Nordhaus Award in the social sciences.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595443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Elizabeth Zechmeister, professor of political science, was honored with the Award for Excellence in Graduate Teaching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34809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Ernest A. Jones Faculty Adviser Award was awarded to Haerin Shin, assistant professor of English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6019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Richard Haglund, Stevenson Professor of Physics, was presented the Award for Excellence in Graduate Mentoring.</a:t>
            </a:r>
          </a:p>
        </p:txBody>
      </p:sp>
    </p:spTree>
    <p:extLst>
      <p:ext uri="{BB962C8B-B14F-4D97-AF65-F5344CB8AC3E}">
        <p14:creationId xmlns:p14="http://schemas.microsoft.com/office/powerpoint/2010/main" val="172116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40.media.tumblr.com/400542dfa0ab0c987a6fd88923711b38/tumblr_n3fbwmU2nr1tw3tooo1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89287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&amp;ldquo;&amp;lsquo;Maybe you two shouldn&amp;rsquo;t sit next to each other.&amp;rsquo; - my professor, after confusing me with the only OTHER black girl in the class&amp;hellip; AGAIN.&amp;quot; #Hidden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381000"/>
            <a:ext cx="7720530" cy="723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40.media.tumblr.com/27bfcab62276225947bd0ef335565ebd/tumblr_n321sbHxgt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377" y="0"/>
            <a:ext cx="9577377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40.media.tumblr.com/3bdd81917679ca308a2d22716eb3984c/tumblr_n312c0mG0k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152400"/>
            <a:ext cx="6978962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41.media.tumblr.com/c648873e20d8d7e763d54847fba80f60/tumblr_nx69mtjjJn1tw3too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914400"/>
            <a:ext cx="7239000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VU Student Demands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 Mental Health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 Curriculum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 Staff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 Accountability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5.   Policy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content-atl3-1.xx.fbcdn.net/hphotos-xfl1/v/t1.0-9/11988425_1072531379423729_2781785655470325030_n.png?oh=0f50cb9336f07beda0e91c4f93129ca9&amp;oe=56F10A6F"/>
          <p:cNvPicPr>
            <a:picLocks noChangeAspect="1" noChangeArrowheads="1"/>
          </p:cNvPicPr>
          <p:nvPr/>
        </p:nvPicPr>
        <p:blipFill>
          <a:blip r:embed="rId2" cstate="print"/>
          <a:srcRect t="2439" b="43902"/>
          <a:stretch>
            <a:fillRect/>
          </a:stretch>
        </p:blipFill>
        <p:spPr bwMode="auto">
          <a:xfrm>
            <a:off x="255523" y="152400"/>
            <a:ext cx="8659877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content-atl3-1.xx.fbcdn.net/hphotos-xfl1/v/t1.0-9/11988425_1072531379423729_2781785655470325030_n.png?oh=0f50cb9336f07beda0e91c4f93129ca9&amp;oe=56F10A6F"/>
          <p:cNvPicPr>
            <a:picLocks noChangeAspect="1" noChangeArrowheads="1"/>
          </p:cNvPicPr>
          <p:nvPr/>
        </p:nvPicPr>
        <p:blipFill>
          <a:blip r:embed="rId2" cstate="print"/>
          <a:srcRect l="4509" t="56098" r="3505" b="7665"/>
          <a:stretch>
            <a:fillRect/>
          </a:stretch>
        </p:blipFill>
        <p:spPr bwMode="auto">
          <a:xfrm>
            <a:off x="304800" y="4572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Tenured and Tenure Tract Faculty in </a:t>
            </a:r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FFFF00"/>
                </a:solidFill>
              </a:rPr>
              <a:t>&amp;S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Gender:</a:t>
            </a:r>
            <a:r>
              <a:rPr lang="en-US" dirty="0" smtClean="0">
                <a:solidFill>
                  <a:schemeClr val="bg1"/>
                </a:solidFill>
              </a:rPr>
              <a:t>  30.8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female- 69.2</a:t>
            </a:r>
            <a:r>
              <a:rPr lang="en-US" dirty="0">
                <a:solidFill>
                  <a:schemeClr val="bg1"/>
                </a:solidFill>
              </a:rPr>
              <a:t>% male (A&amp;S, tenured</a:t>
            </a:r>
            <a:r>
              <a:rPr lang="en-US" dirty="0"/>
              <a:t>, </a:t>
            </a:r>
            <a:r>
              <a:rPr lang="en-US" dirty="0" smtClean="0">
                <a:solidFill>
                  <a:schemeClr val="bg1"/>
                </a:solidFill>
              </a:rPr>
              <a:t>tenure-track</a:t>
            </a:r>
            <a:r>
              <a:rPr lang="en-US" dirty="0">
                <a:solidFill>
                  <a:schemeClr val="bg1"/>
                </a:solidFill>
              </a:rPr>
              <a:t>, fall 2015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Demographics:</a:t>
            </a:r>
            <a:r>
              <a:rPr lang="en-US" dirty="0" smtClean="0">
                <a:solidFill>
                  <a:schemeClr val="bg1"/>
                </a:solidFill>
              </a:rPr>
              <a:t>  URM </a:t>
            </a:r>
            <a:r>
              <a:rPr lang="en-US" dirty="0">
                <a:solidFill>
                  <a:schemeClr val="bg1"/>
                </a:solidFill>
              </a:rPr>
              <a:t>% for A&amp;S in </a:t>
            </a:r>
            <a:r>
              <a:rPr lang="en-US" dirty="0" smtClean="0">
                <a:solidFill>
                  <a:schemeClr val="bg1"/>
                </a:solidFill>
              </a:rPr>
              <a:t>2015 is </a:t>
            </a:r>
            <a:r>
              <a:rPr lang="en-US" dirty="0">
                <a:solidFill>
                  <a:schemeClr val="bg1"/>
                </a:solidFill>
              </a:rPr>
              <a:t>10.2% </a:t>
            </a:r>
            <a:r>
              <a:rPr lang="en-US" dirty="0" smtClean="0">
                <a:solidFill>
                  <a:schemeClr val="bg1"/>
                </a:solidFill>
              </a:rPr>
              <a:t>and increases to 15.8</a:t>
            </a:r>
            <a:r>
              <a:rPr lang="en-US" dirty="0">
                <a:solidFill>
                  <a:schemeClr val="bg1"/>
                </a:solidFill>
              </a:rPr>
              <a:t>% when Asian, Pacific Islander and 2 or more races are included 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white </a:t>
            </a:r>
            <a:r>
              <a:rPr lang="en-US" dirty="0" smtClean="0">
                <a:solidFill>
                  <a:schemeClr val="bg1"/>
                </a:solidFill>
              </a:rPr>
              <a:t>percent for </a:t>
            </a:r>
            <a:r>
              <a:rPr lang="en-US" dirty="0">
                <a:solidFill>
                  <a:schemeClr val="bg1"/>
                </a:solidFill>
              </a:rPr>
              <a:t>the same group is 80.4%. </a:t>
            </a:r>
            <a:r>
              <a:rPr lang="en-US" dirty="0"/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1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t="25651" r="47716" b="10822"/>
          <a:stretch>
            <a:fillRect/>
          </a:stretch>
        </p:blipFill>
        <p:spPr bwMode="auto">
          <a:xfrm>
            <a:off x="1219200" y="152400"/>
            <a:ext cx="6553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61" y="-401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A&amp;S 2016 Chancellor Faculty Fellows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5784"/>
            <a:ext cx="1846224" cy="2249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23" y="1102844"/>
            <a:ext cx="1814537" cy="2402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23" y="4256826"/>
            <a:ext cx="1344650" cy="19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90" y="1202677"/>
            <a:ext cx="1852310" cy="230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64" y="4300954"/>
            <a:ext cx="4073910" cy="197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606" y="3649162"/>
            <a:ext cx="2229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Derek Griffith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Associate </a:t>
            </a:r>
            <a:r>
              <a:rPr lang="en-US" sz="900" dirty="0">
                <a:solidFill>
                  <a:schemeClr val="bg1"/>
                </a:solidFill>
              </a:rPr>
              <a:t>professor of medicine, health and society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4664" y="3649162"/>
            <a:ext cx="1930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Julian Hilyer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Associate </a:t>
            </a:r>
            <a:r>
              <a:rPr lang="en-US" sz="900" dirty="0">
                <a:solidFill>
                  <a:schemeClr val="bg1"/>
                </a:solidFill>
              </a:rPr>
              <a:t>professor of biological sciences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3064" y="3658141"/>
            <a:ext cx="2311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Betsey Robinson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Associate professor of art, anthropology and  classics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6341040"/>
            <a:ext cx="2565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Catherine Molineux, Associate professor of history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2418" y="6334444"/>
            <a:ext cx="2636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Steve Wernke. Associate professor of anthropology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77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scontent-atl3-1.xx.fbcdn.net/hphotos-xfl1/v/t1.0-9/12243586_1072531376090396_8181618504386593948_n.png?oh=c59fb2cf9dd6eaf46325a49d49538680&amp;oe=56E3D674"/>
          <p:cNvPicPr>
            <a:picLocks noChangeAspect="1" noChangeArrowheads="1"/>
          </p:cNvPicPr>
          <p:nvPr/>
        </p:nvPicPr>
        <p:blipFill>
          <a:blip r:embed="rId2" cstate="print"/>
          <a:srcRect b="57576"/>
          <a:stretch>
            <a:fillRect/>
          </a:stretch>
        </p:blipFill>
        <p:spPr bwMode="auto">
          <a:xfrm>
            <a:off x="381000" y="457200"/>
            <a:ext cx="8384275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facilitate serious discussion and </a:t>
            </a:r>
            <a:r>
              <a:rPr lang="en-US" dirty="0" smtClean="0">
                <a:solidFill>
                  <a:schemeClr val="bg1"/>
                </a:solidFill>
              </a:rPr>
              <a:t>study </a:t>
            </a:r>
            <a:r>
              <a:rPr lang="en-US" dirty="0">
                <a:solidFill>
                  <a:schemeClr val="bg1"/>
                </a:solidFill>
              </a:rPr>
              <a:t>of diversity with all its </a:t>
            </a:r>
            <a:r>
              <a:rPr lang="en-US" dirty="0" smtClean="0">
                <a:solidFill>
                  <a:schemeClr val="bg1"/>
                </a:solidFill>
              </a:rPr>
              <a:t>dimensions </a:t>
            </a:r>
            <a:r>
              <a:rPr lang="en-US" dirty="0">
                <a:solidFill>
                  <a:schemeClr val="bg1"/>
                </a:solidFill>
              </a:rPr>
              <a:t>within the academic </a:t>
            </a:r>
            <a:r>
              <a:rPr lang="en-US" dirty="0" smtClean="0">
                <a:solidFill>
                  <a:schemeClr val="bg1"/>
                </a:solidFill>
              </a:rPr>
              <a:t>experience at Vanderbilt University?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responsibility do we as Arts and Sciences Faculty have to make this happen?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4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 for Arts and Sciences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Recruitment and retention of minority and female faculty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Increasing the number of minority students who apply, matriculate and graduate from graduate programs.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Increasing the participation of minority students in the STEM fields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Addressing student interest of a multicultural course requirement during matriculation at VU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??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6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 to Solve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438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Bletchley Park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 to Solve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Bletchley Park </a:t>
            </a:r>
            <a:r>
              <a:rPr lang="en-US" dirty="0" smtClean="0">
                <a:solidFill>
                  <a:schemeClr val="bg1"/>
                </a:solidFill>
              </a:rPr>
              <a:t>-  </a:t>
            </a:r>
            <a:r>
              <a:rPr lang="en-US" dirty="0">
                <a:solidFill>
                  <a:schemeClr val="bg1"/>
                </a:solidFill>
              </a:rPr>
              <a:t>Bletchley Park is a place of exceptional historical </a:t>
            </a:r>
            <a:r>
              <a:rPr lang="en-US" dirty="0" smtClean="0">
                <a:solidFill>
                  <a:schemeClr val="bg1"/>
                </a:solidFill>
              </a:rPr>
              <a:t>importance.  It </a:t>
            </a:r>
            <a:r>
              <a:rPr lang="en-US" dirty="0">
                <a:solidFill>
                  <a:schemeClr val="bg1"/>
                </a:solidFill>
              </a:rPr>
              <a:t>remains highly relevant to our lives today and for the future. It is the home of British codebreaking and a birthplace of modern information technology. It played a major role in World War Two, producing secret intelligence which had a direct and profound influence on the outcome of the conflict.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7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would you want to work on the </a:t>
            </a:r>
            <a:r>
              <a:rPr lang="en-US" smtClean="0">
                <a:solidFill>
                  <a:schemeClr val="bg1"/>
                </a:solidFill>
              </a:rPr>
              <a:t>Project??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14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diverse group always </a:t>
            </a:r>
            <a:r>
              <a:rPr lang="en-US" dirty="0" smtClean="0">
                <a:solidFill>
                  <a:srgbClr val="FFFF00"/>
                </a:solidFill>
              </a:rPr>
              <a:t>outperforms</a:t>
            </a:r>
            <a:r>
              <a:rPr lang="en-US" dirty="0" smtClean="0">
                <a:solidFill>
                  <a:schemeClr val="bg1"/>
                </a:solidFill>
              </a:rPr>
              <a:t> the group of the “best” by a substantial margin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people who do the best alone tend to have similar tools while a diverse group includes people who have different tools or strengths.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See Lu Hong and Scott Page (PNAS 2002)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Scott Page- The Difference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By seeing problems differently (diverse perspectives) and by looking for solutions in different ways (diverse heuristics), teams, groups, organizations can locate more potential innovations.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Scott E. Page Ph.D.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Professor of Complex Systems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University of Michigan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d.gr-assets.com/books/1358780869l/21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4" y="304800"/>
            <a:ext cx="4191000" cy="6141530"/>
          </a:xfrm>
          <a:prstGeom prst="rect">
            <a:avLst/>
          </a:prstGeom>
          <a:noFill/>
        </p:spPr>
      </p:pic>
      <p:pic>
        <p:nvPicPr>
          <p:cNvPr id="8" name="Picture 2" descr="https://exposure.imgix.net/production/photos/jev9804z2vd6ajorouk1kt0hgcpojemi0orz/original.jpg?fm=pjpg&amp;auto=format"/>
          <p:cNvPicPr>
            <a:picLocks noChangeAspect="1" noChangeArrowheads="1"/>
          </p:cNvPicPr>
          <p:nvPr/>
        </p:nvPicPr>
        <p:blipFill>
          <a:blip r:embed="rId3" cstate="print"/>
          <a:srcRect l="9471" b="12048"/>
          <a:stretch>
            <a:fillRect/>
          </a:stretch>
        </p:blipFill>
        <p:spPr bwMode="auto">
          <a:xfrm>
            <a:off x="5410200" y="1066800"/>
            <a:ext cx="2743200" cy="3778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Next Action Steps – July 1 2016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Collaborate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Report from Committee for Diversity, Inclusion and Community – July I 2016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Address the request for specific courses that students will have available to take in equity, diversity and inclusion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Further implementation and evaluation of the Provost guidelines for filling academic appointments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Complex but Urgent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Chancellor’s Higher Education </a:t>
            </a:r>
            <a:r>
              <a:rPr lang="en-US" sz="1800" dirty="0" smtClean="0">
                <a:solidFill>
                  <a:srgbClr val="FFFF00"/>
                </a:solidFill>
              </a:rPr>
              <a:t>Fellow </a:t>
            </a:r>
            <a:r>
              <a:rPr lang="en-US" sz="1800" dirty="0" smtClean="0">
                <a:solidFill>
                  <a:schemeClr val="bg1"/>
                </a:solidFill>
              </a:rPr>
              <a:t>– Associate Professor of English and Associate Professor of Teaching and Learning and Director of American Studies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Ifeoma Nwankwo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981200"/>
            <a:ext cx="3676650" cy="41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7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george.hill@vanderbilt.edu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705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George C. Hill, Ph.D.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Vice Chancellor for Equity, Diversity and Inclusion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Professor pf Molecular Physiology and Biophysics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401 Kirkland Hall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615-936-0721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615-309-4533 - cell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Question??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we facilitate serious discussion and </a:t>
            </a:r>
            <a:r>
              <a:rPr lang="en-US" dirty="0" smtClean="0">
                <a:solidFill>
                  <a:schemeClr val="bg1"/>
                </a:solidFill>
              </a:rPr>
              <a:t>study </a:t>
            </a:r>
            <a:r>
              <a:rPr lang="en-US" dirty="0">
                <a:solidFill>
                  <a:schemeClr val="bg1"/>
                </a:solidFill>
              </a:rPr>
              <a:t>of diversity with all its </a:t>
            </a:r>
            <a:r>
              <a:rPr lang="en-US" dirty="0" smtClean="0">
                <a:solidFill>
                  <a:schemeClr val="bg1"/>
                </a:solidFill>
              </a:rPr>
              <a:t>dimensions </a:t>
            </a:r>
            <a:r>
              <a:rPr lang="en-US" dirty="0">
                <a:solidFill>
                  <a:schemeClr val="bg1"/>
                </a:solidFill>
              </a:rPr>
              <a:t>within the academic </a:t>
            </a:r>
            <a:r>
              <a:rPr lang="en-US" dirty="0" smtClean="0">
                <a:solidFill>
                  <a:schemeClr val="bg1"/>
                </a:solidFill>
              </a:rPr>
              <a:t>experience at Vanderbilt University?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responsibility do Arts and Sciences Faculty have to make this happen?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4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Equity, Diversion and Inclusion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Major Priority for Chancellor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61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“If Vanderbilt does not address issues of diversity, inclusion and culture, and </a:t>
            </a:r>
            <a:r>
              <a:rPr lang="en-US" sz="2400" dirty="0" smtClean="0">
                <a:solidFill>
                  <a:schemeClr val="bg1"/>
                </a:solidFill>
              </a:rPr>
              <a:t>instead </a:t>
            </a:r>
            <a:r>
              <a:rPr lang="en-US" sz="2400" dirty="0">
                <a:solidFill>
                  <a:schemeClr val="bg1"/>
                </a:solidFill>
              </a:rPr>
              <a:t>acts like everything is just fine, it will fail as an </a:t>
            </a:r>
            <a:r>
              <a:rPr lang="en-US" sz="2400" dirty="0" smtClean="0">
                <a:solidFill>
                  <a:schemeClr val="bg1"/>
                </a:solidFill>
              </a:rPr>
              <a:t>institution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This </a:t>
            </a:r>
            <a:r>
              <a:rPr lang="en-US" sz="2400" dirty="0">
                <a:solidFill>
                  <a:schemeClr val="bg1"/>
                </a:solidFill>
              </a:rPr>
              <a:t>is a project of great importance. It is the most important thing I’m going to be spending my time </a:t>
            </a:r>
            <a:r>
              <a:rPr lang="en-US" sz="2400" dirty="0" smtClean="0">
                <a:solidFill>
                  <a:schemeClr val="bg1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 smtClean="0">
                <a:solidFill>
                  <a:srgbClr val="FFFF00"/>
                </a:solidFill>
              </a:rPr>
              <a:t>At </a:t>
            </a:r>
            <a:r>
              <a:rPr lang="en-US" sz="2400" dirty="0">
                <a:solidFill>
                  <a:srgbClr val="FFFF00"/>
                </a:solidFill>
              </a:rPr>
              <a:t>the center, it’s really a matter of race. It is America’s most fundamental challenge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 smtClean="0">
                <a:solidFill>
                  <a:schemeClr val="bg1"/>
                </a:solidFill>
              </a:rPr>
              <a:t>Chancellor Zeppos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August 27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Supreme Court- December 9 2015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unique perspective does a minority student bring to a physics class?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I’m just wondering what the benefits of diversity are in that situation?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-  Chief Justice Roberts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05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9115" r="26058" b="11718"/>
          <a:stretch/>
        </p:blipFill>
        <p:spPr>
          <a:xfrm>
            <a:off x="533400" y="228600"/>
            <a:ext cx="8209008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0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1171</Words>
  <Application>Microsoft Office PowerPoint</Application>
  <PresentationFormat>On-screen Show (4:3)</PresentationFormat>
  <Paragraphs>173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Vanderbilt University- Arts and Science Efforts for Greater Equity, Diversity and Inclusion at VU</vt:lpstr>
      <vt:lpstr>PowerPoint Presentation</vt:lpstr>
      <vt:lpstr>A&amp;S Teaching Awards</vt:lpstr>
      <vt:lpstr>A&amp;S 2016 Chancellor Faculty Fellows</vt:lpstr>
      <vt:lpstr>Chancellor’s Higher Education Fellow – Associate Professor of English and Associate Professor of Teaching and Learning and Director of American Studies Ifeoma Nwankwo</vt:lpstr>
      <vt:lpstr>Question??</vt:lpstr>
      <vt:lpstr>Equity, Diversion and Inclusion  Major Priority for Chancellor</vt:lpstr>
      <vt:lpstr>Supreme Court- December 9 2015</vt:lpstr>
      <vt:lpstr>PowerPoint Presentation</vt:lpstr>
      <vt:lpstr>Top Priorities</vt:lpstr>
      <vt:lpstr>VU Faculty Climate Survey</vt:lpstr>
      <vt:lpstr>Recent Proactive Steps</vt:lpstr>
      <vt:lpstr>Multicultural University Courses           </vt:lpstr>
      <vt:lpstr>Chancellor’s Committee on Diversity,  Inclusion and Community</vt:lpstr>
      <vt:lpstr>Deans Diversity Council</vt:lpstr>
      <vt:lpstr>November 17 2015</vt:lpstr>
      <vt:lpstr>PowerPoint Presentation</vt:lpstr>
      <vt:lpstr>November 17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 Student Demands</vt:lpstr>
      <vt:lpstr>PowerPoint Presentation</vt:lpstr>
      <vt:lpstr>PowerPoint Presentation</vt:lpstr>
      <vt:lpstr>Tenured and Tenure Tract Faculty in A&amp;S</vt:lpstr>
      <vt:lpstr>PowerPoint Presentation</vt:lpstr>
      <vt:lpstr>PowerPoint Presentation</vt:lpstr>
      <vt:lpstr>Question??</vt:lpstr>
      <vt:lpstr>Challenges for Arts and Sciences</vt:lpstr>
      <vt:lpstr>Problem to Solve</vt:lpstr>
      <vt:lpstr>Problem to Solve</vt:lpstr>
      <vt:lpstr>Who would you want to work on the Project??</vt:lpstr>
      <vt:lpstr>PowerPoint Presentation</vt:lpstr>
      <vt:lpstr>Scott Page- The Difference</vt:lpstr>
      <vt:lpstr>PowerPoint Presentation</vt:lpstr>
      <vt:lpstr> Next Action Steps – July 1 2016</vt:lpstr>
      <vt:lpstr>Contact Information george.hill@vanderbilt.edu</vt:lpstr>
    </vt:vector>
  </TitlesOfParts>
  <Company>Home Usage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</dc:creator>
  <cp:lastModifiedBy>Bremer, Jonathan E</cp:lastModifiedBy>
  <cp:revision>240</cp:revision>
  <cp:lastPrinted>2016-02-16T21:34:55Z</cp:lastPrinted>
  <dcterms:created xsi:type="dcterms:W3CDTF">2015-12-05T21:45:41Z</dcterms:created>
  <dcterms:modified xsi:type="dcterms:W3CDTF">2016-02-16T21:44:06Z</dcterms:modified>
</cp:coreProperties>
</file>