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8" r:id="rId5"/>
    <p:sldId id="277" r:id="rId6"/>
    <p:sldId id="278" r:id="rId7"/>
    <p:sldId id="279" r:id="rId8"/>
    <p:sldId id="280" r:id="rId9"/>
    <p:sldId id="262" r:id="rId10"/>
    <p:sldId id="275" r:id="rId11"/>
    <p:sldId id="276" r:id="rId12"/>
    <p:sldId id="281" r:id="rId13"/>
    <p:sldId id="261" r:id="rId14"/>
    <p:sldId id="263" r:id="rId15"/>
    <p:sldId id="264" r:id="rId16"/>
    <p:sldId id="258" r:id="rId17"/>
    <p:sldId id="25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5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8423D-5914-D745-8B3A-0A8A6739E0B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23938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8423D-5914-D745-8B3A-0A8A6739E0B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223409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8423D-5914-D745-8B3A-0A8A6739E0B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1943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8423D-5914-D745-8B3A-0A8A6739E0B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281846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8423D-5914-D745-8B3A-0A8A6739E0B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328155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8423D-5914-D745-8B3A-0A8A6739E0B2}"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93759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8423D-5914-D745-8B3A-0A8A6739E0B2}" type="datetimeFigureOut">
              <a:rPr lang="en-US" smtClean="0"/>
              <a:t>10/16/12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38292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8423D-5914-D745-8B3A-0A8A6739E0B2}" type="datetimeFigureOut">
              <a:rPr lang="en-US" smtClean="0"/>
              <a:t>10/16/12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266077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8423D-5914-D745-8B3A-0A8A6739E0B2}" type="datetimeFigureOut">
              <a:rPr lang="en-US" smtClean="0"/>
              <a:t>10/16/12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398906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8423D-5914-D745-8B3A-0A8A6739E0B2}"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191877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8423D-5914-D745-8B3A-0A8A6739E0B2}"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7235C-0646-4546-B336-18A9CE24B90A}" type="slidenum">
              <a:rPr lang="en-US" smtClean="0"/>
              <a:t>‹#›</a:t>
            </a:fld>
            <a:endParaRPr lang="en-US"/>
          </a:p>
        </p:txBody>
      </p:sp>
    </p:spTree>
    <p:extLst>
      <p:ext uri="{BB962C8B-B14F-4D97-AF65-F5344CB8AC3E}">
        <p14:creationId xmlns:p14="http://schemas.microsoft.com/office/powerpoint/2010/main" val="93469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8423D-5914-D745-8B3A-0A8A6739E0B2}" type="datetimeFigureOut">
              <a:rPr lang="en-US" smtClean="0"/>
              <a:t>10/16/12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7235C-0646-4546-B336-18A9CE24B90A}" type="slidenum">
              <a:rPr lang="en-US" smtClean="0"/>
              <a:t>‹#›</a:t>
            </a:fld>
            <a:endParaRPr lang="en-US"/>
          </a:p>
        </p:txBody>
      </p:sp>
    </p:spTree>
    <p:extLst>
      <p:ext uri="{BB962C8B-B14F-4D97-AF65-F5344CB8AC3E}">
        <p14:creationId xmlns:p14="http://schemas.microsoft.com/office/powerpoint/2010/main" val="3649809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y.vanderbilt.edu/cs260/" TargetMode="External"/><Relationship Id="rId3" Type="http://schemas.openxmlformats.org/officeDocument/2006/relationships/hyperlink" Target="https://my.vanderbilt.edu/cs390fall20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y.vanderbilt.edu/cs260/" TargetMode="External"/><Relationship Id="rId3" Type="http://schemas.openxmlformats.org/officeDocument/2006/relationships/hyperlink" Target="https://my.vanderbilt.edu/cs390fall20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0115" y="980722"/>
            <a:ext cx="7336263" cy="4647426"/>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Incorporating MOOCs into Traditional Courses</a:t>
            </a:r>
          </a:p>
          <a:p>
            <a:pPr algn="ctr"/>
            <a:endParaRPr lang="en-US" sz="2400" dirty="0">
              <a:latin typeface="Bookman Old Style"/>
              <a:cs typeface="Bookman Old Style"/>
            </a:endParaRPr>
          </a:p>
          <a:p>
            <a:pPr algn="ctr"/>
            <a:endParaRPr lang="en-US" sz="2400" dirty="0" smtClean="0">
              <a:latin typeface="Bookman Old Style"/>
              <a:cs typeface="Bookman Old Style"/>
            </a:endParaRPr>
          </a:p>
          <a:p>
            <a:pPr algn="ctr"/>
            <a:r>
              <a:rPr lang="en-US" sz="2000" dirty="0" smtClean="0">
                <a:latin typeface="Bookman Old Style"/>
                <a:cs typeface="Bookman Old Style"/>
              </a:rPr>
              <a:t>Douglas H. Fisher</a:t>
            </a:r>
          </a:p>
          <a:p>
            <a:pPr algn="ctr"/>
            <a:r>
              <a:rPr lang="en-US" sz="2000" dirty="0" smtClean="0">
                <a:latin typeface="Bookman Old Style"/>
                <a:cs typeface="Bookman Old Style"/>
              </a:rPr>
              <a:t>Vanderbilt University</a:t>
            </a:r>
          </a:p>
          <a:p>
            <a:pPr algn="ctr"/>
            <a:r>
              <a:rPr lang="en-US" sz="2000" dirty="0" smtClean="0">
                <a:latin typeface="Bookman Old Style"/>
                <a:cs typeface="Bookman Old Style"/>
              </a:rPr>
              <a:t>Nashville, TN</a:t>
            </a:r>
          </a:p>
          <a:p>
            <a:pPr algn="ctr"/>
            <a:endParaRPr lang="en-US" sz="2400" dirty="0">
              <a:latin typeface="Bookman Old Style"/>
              <a:cs typeface="Bookman Old Style"/>
            </a:endParaRPr>
          </a:p>
          <a:p>
            <a:pPr algn="ctr"/>
            <a:endParaRPr lang="en-US" sz="2400" dirty="0" smtClean="0">
              <a:latin typeface="Bookman Old Style"/>
              <a:cs typeface="Bookman Old Style"/>
            </a:endParaRPr>
          </a:p>
          <a:p>
            <a:pPr algn="ctr"/>
            <a:r>
              <a:rPr lang="en-US" sz="2000" dirty="0" smtClean="0">
                <a:latin typeface="Bookman Old Style"/>
                <a:cs typeface="Bookman Old Style"/>
              </a:rPr>
              <a:t>Presentation </a:t>
            </a:r>
          </a:p>
          <a:p>
            <a:pPr algn="ctr"/>
            <a:r>
              <a:rPr lang="en-US" sz="2000" dirty="0">
                <a:latin typeface="Bookman Old Style"/>
                <a:cs typeface="Bookman Old Style"/>
              </a:rPr>
              <a:t>t</a:t>
            </a:r>
            <a:r>
              <a:rPr lang="en-US" sz="2000" dirty="0" smtClean="0">
                <a:latin typeface="Bookman Old Style"/>
                <a:cs typeface="Bookman Old Style"/>
              </a:rPr>
              <a:t>o </a:t>
            </a:r>
          </a:p>
          <a:p>
            <a:pPr algn="ctr"/>
            <a:r>
              <a:rPr lang="en-US" sz="2000" dirty="0" smtClean="0">
                <a:latin typeface="Bookman Old Style"/>
                <a:cs typeface="Bookman Old Style"/>
              </a:rPr>
              <a:t>Sustainable Scholarship 2012  </a:t>
            </a:r>
          </a:p>
          <a:p>
            <a:pPr algn="ctr"/>
            <a:endParaRPr lang="en-US" sz="2000" dirty="0">
              <a:latin typeface="Bookman Old Style"/>
              <a:cs typeface="Bookman Old Style"/>
            </a:endParaRPr>
          </a:p>
          <a:p>
            <a:pPr algn="ctr"/>
            <a:r>
              <a:rPr lang="en-US" dirty="0" smtClean="0">
                <a:latin typeface="Bookman Old Style"/>
                <a:cs typeface="Bookman Old Style"/>
              </a:rPr>
              <a:t>New York, NY </a:t>
            </a:r>
          </a:p>
          <a:p>
            <a:pPr algn="ctr"/>
            <a:r>
              <a:rPr lang="en-US" dirty="0" smtClean="0">
                <a:latin typeface="Bookman Old Style"/>
                <a:cs typeface="Bookman Old Style"/>
              </a:rPr>
              <a:t>October 16, 2012</a:t>
            </a:r>
            <a:endParaRPr lang="en-US" dirty="0">
              <a:latin typeface="Bookman Old Style"/>
              <a:cs typeface="Bookman Old Style"/>
            </a:endParaRPr>
          </a:p>
        </p:txBody>
      </p:sp>
    </p:spTree>
    <p:extLst>
      <p:ext uri="{BB962C8B-B14F-4D97-AF65-F5344CB8AC3E}">
        <p14:creationId xmlns:p14="http://schemas.microsoft.com/office/powerpoint/2010/main" val="1353310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SustBookLogo_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735" y="1451672"/>
            <a:ext cx="5276850" cy="2466975"/>
          </a:xfrm>
          <a:prstGeom prst="rect">
            <a:avLst/>
          </a:prstGeom>
        </p:spPr>
      </p:pic>
      <p:sp>
        <p:nvSpPr>
          <p:cNvPr id="5" name="TextBox 4"/>
          <p:cNvSpPr txBox="1"/>
          <p:nvPr/>
        </p:nvSpPr>
        <p:spPr>
          <a:xfrm>
            <a:off x="457200" y="240268"/>
            <a:ext cx="8327921" cy="1015663"/>
          </a:xfrm>
          <a:prstGeom prst="rect">
            <a:avLst/>
          </a:prstGeom>
          <a:noFill/>
        </p:spPr>
        <p:txBody>
          <a:bodyPr wrap="none" rtlCol="0">
            <a:spAutoFit/>
          </a:bodyPr>
          <a:lstStyle/>
          <a:p>
            <a:pPr algn="ctr"/>
            <a:r>
              <a:rPr lang="en-US" sz="2000" dirty="0" smtClean="0">
                <a:latin typeface="Bookman Old Style"/>
              </a:rPr>
              <a:t>Incorporating </a:t>
            </a:r>
            <a:r>
              <a:rPr lang="en-US" sz="2000" dirty="0">
                <a:latin typeface="Bookman Old Style"/>
              </a:rPr>
              <a:t>Computational Sustainability into AI Education </a:t>
            </a:r>
            <a:endParaRPr lang="en-US" sz="2000" dirty="0" smtClean="0">
              <a:latin typeface="Bookman Old Style"/>
            </a:endParaRPr>
          </a:p>
          <a:p>
            <a:pPr algn="ctr"/>
            <a:r>
              <a:rPr lang="en-US" sz="2000" dirty="0" smtClean="0">
                <a:latin typeface="Bookman Old Style"/>
              </a:rPr>
              <a:t>through </a:t>
            </a:r>
            <a:r>
              <a:rPr lang="en-US" sz="2000" dirty="0">
                <a:latin typeface="Bookman Old Style"/>
              </a:rPr>
              <a:t>a </a:t>
            </a:r>
            <a:endParaRPr lang="en-US" sz="2000" dirty="0" smtClean="0">
              <a:latin typeface="Bookman Old Style"/>
            </a:endParaRPr>
          </a:p>
          <a:p>
            <a:pPr algn="ctr"/>
            <a:r>
              <a:rPr lang="en-US" sz="2000" dirty="0" smtClean="0">
                <a:latin typeface="Bookman Old Style"/>
              </a:rPr>
              <a:t>Freely</a:t>
            </a:r>
            <a:r>
              <a:rPr lang="en-US" sz="2000" dirty="0">
                <a:latin typeface="Bookman Old Style"/>
              </a:rPr>
              <a:t>-Available, Collectively-Composed Supplementary Lab Text</a:t>
            </a:r>
          </a:p>
        </p:txBody>
      </p:sp>
      <p:sp>
        <p:nvSpPr>
          <p:cNvPr id="6" name="TextBox 5"/>
          <p:cNvSpPr txBox="1"/>
          <p:nvPr/>
        </p:nvSpPr>
        <p:spPr>
          <a:xfrm>
            <a:off x="210983" y="4191000"/>
            <a:ext cx="2586841" cy="800219"/>
          </a:xfrm>
          <a:prstGeom prst="rect">
            <a:avLst/>
          </a:prstGeom>
          <a:noFill/>
        </p:spPr>
        <p:txBody>
          <a:bodyPr wrap="none" rtlCol="0">
            <a:spAutoFit/>
          </a:bodyPr>
          <a:lstStyle/>
          <a:p>
            <a:pPr algn="ctr"/>
            <a:r>
              <a:rPr lang="en-US" dirty="0">
                <a:latin typeface="Bookman Old Style"/>
              </a:rPr>
              <a:t>Douglas </a:t>
            </a:r>
            <a:r>
              <a:rPr lang="en-US" dirty="0" smtClean="0">
                <a:latin typeface="Bookman Old Style"/>
              </a:rPr>
              <a:t>Fisher</a:t>
            </a:r>
            <a:endParaRPr lang="en-US" dirty="0">
              <a:latin typeface="Bookman Old Style"/>
            </a:endParaRPr>
          </a:p>
          <a:p>
            <a:pPr algn="ctr"/>
            <a:r>
              <a:rPr lang="en-US" sz="1400" dirty="0" smtClean="0">
                <a:latin typeface="Bookman Old Style"/>
              </a:rPr>
              <a:t>Vanderbilt University</a:t>
            </a:r>
          </a:p>
          <a:p>
            <a:pPr algn="ctr"/>
            <a:r>
              <a:rPr lang="en-US" sz="1400" dirty="0" err="1">
                <a:latin typeface="Bookman Old Style"/>
              </a:rPr>
              <a:t>d</a:t>
            </a:r>
            <a:r>
              <a:rPr lang="en-US" sz="1400" dirty="0" err="1" smtClean="0">
                <a:latin typeface="Bookman Old Style"/>
              </a:rPr>
              <a:t>oug.fisher@vanderbilt.edu</a:t>
            </a:r>
            <a:r>
              <a:rPr lang="en-US" sz="1400" dirty="0" smtClean="0">
                <a:latin typeface="Bookman Old Style"/>
              </a:rPr>
              <a:t> </a:t>
            </a:r>
            <a:endParaRPr lang="en-US" sz="1400" dirty="0">
              <a:latin typeface="Bookman Old Style"/>
            </a:endParaRPr>
          </a:p>
        </p:txBody>
      </p:sp>
      <p:sp>
        <p:nvSpPr>
          <p:cNvPr id="7" name="TextBox 6"/>
          <p:cNvSpPr txBox="1"/>
          <p:nvPr/>
        </p:nvSpPr>
        <p:spPr>
          <a:xfrm>
            <a:off x="2797824" y="4191000"/>
            <a:ext cx="2068044" cy="800219"/>
          </a:xfrm>
          <a:prstGeom prst="rect">
            <a:avLst/>
          </a:prstGeom>
          <a:noFill/>
        </p:spPr>
        <p:txBody>
          <a:bodyPr wrap="none" rtlCol="0">
            <a:spAutoFit/>
          </a:bodyPr>
          <a:lstStyle/>
          <a:p>
            <a:pPr algn="ctr"/>
            <a:r>
              <a:rPr lang="en-US" dirty="0" err="1" smtClean="0">
                <a:latin typeface="Bookman Old Style"/>
              </a:rPr>
              <a:t>Bistra</a:t>
            </a:r>
            <a:r>
              <a:rPr lang="en-US" dirty="0" smtClean="0">
                <a:latin typeface="Bookman Old Style"/>
              </a:rPr>
              <a:t> </a:t>
            </a:r>
            <a:r>
              <a:rPr lang="en-US" dirty="0" err="1" smtClean="0">
                <a:latin typeface="Bookman Old Style"/>
              </a:rPr>
              <a:t>Dilkina</a:t>
            </a:r>
            <a:endParaRPr lang="en-US" dirty="0" smtClean="0">
              <a:latin typeface="Bookman Old Style"/>
            </a:endParaRPr>
          </a:p>
          <a:p>
            <a:pPr algn="ctr"/>
            <a:r>
              <a:rPr lang="en-US" sz="1400" dirty="0" smtClean="0">
                <a:latin typeface="Bookman Old Style"/>
              </a:rPr>
              <a:t>Cornell University</a:t>
            </a:r>
          </a:p>
          <a:p>
            <a:pPr algn="ctr"/>
            <a:r>
              <a:rPr lang="en-US" sz="1400" dirty="0" err="1" smtClean="0">
                <a:latin typeface="Bookman Old Style"/>
              </a:rPr>
              <a:t>bistra@cs.cornell.edu</a:t>
            </a:r>
            <a:endParaRPr lang="en-US" sz="1400" dirty="0">
              <a:latin typeface="Bookman Old Style"/>
            </a:endParaRPr>
          </a:p>
        </p:txBody>
      </p:sp>
      <p:sp>
        <p:nvSpPr>
          <p:cNvPr id="8" name="TextBox 7"/>
          <p:cNvSpPr txBox="1"/>
          <p:nvPr/>
        </p:nvSpPr>
        <p:spPr>
          <a:xfrm>
            <a:off x="4845746" y="4191000"/>
            <a:ext cx="2180430" cy="800219"/>
          </a:xfrm>
          <a:prstGeom prst="rect">
            <a:avLst/>
          </a:prstGeom>
          <a:noFill/>
        </p:spPr>
        <p:txBody>
          <a:bodyPr wrap="none" rtlCol="0">
            <a:spAutoFit/>
          </a:bodyPr>
          <a:lstStyle/>
          <a:p>
            <a:pPr algn="ctr"/>
            <a:r>
              <a:rPr lang="en-US" dirty="0" smtClean="0">
                <a:latin typeface="Bookman Old Style"/>
              </a:rPr>
              <a:t>Eric Eaton</a:t>
            </a:r>
          </a:p>
          <a:p>
            <a:pPr algn="ctr"/>
            <a:r>
              <a:rPr lang="en-US" sz="1400" dirty="0" smtClean="0">
                <a:latin typeface="Bookman Old Style"/>
              </a:rPr>
              <a:t>Bryn </a:t>
            </a:r>
            <a:r>
              <a:rPr lang="en-US" sz="1400" dirty="0" err="1" smtClean="0">
                <a:latin typeface="Bookman Old Style"/>
              </a:rPr>
              <a:t>Mawr</a:t>
            </a:r>
            <a:r>
              <a:rPr lang="en-US" sz="1400" dirty="0" smtClean="0">
                <a:latin typeface="Bookman Old Style"/>
              </a:rPr>
              <a:t> College</a:t>
            </a:r>
          </a:p>
          <a:p>
            <a:pPr algn="ctr"/>
            <a:r>
              <a:rPr lang="en-US" sz="1400" dirty="0" err="1" smtClean="0">
                <a:latin typeface="Bookman Old Style"/>
              </a:rPr>
              <a:t>eeaton@brynmawr.edu</a:t>
            </a:r>
            <a:endParaRPr lang="en-US" sz="1400" dirty="0" smtClean="0">
              <a:latin typeface="Bookman Old Style"/>
            </a:endParaRPr>
          </a:p>
        </p:txBody>
      </p:sp>
      <p:sp>
        <p:nvSpPr>
          <p:cNvPr id="9" name="TextBox 8"/>
          <p:cNvSpPr txBox="1"/>
          <p:nvPr/>
        </p:nvSpPr>
        <p:spPr>
          <a:xfrm>
            <a:off x="7026176" y="4191000"/>
            <a:ext cx="2111175" cy="800219"/>
          </a:xfrm>
          <a:prstGeom prst="rect">
            <a:avLst/>
          </a:prstGeom>
          <a:noFill/>
        </p:spPr>
        <p:txBody>
          <a:bodyPr wrap="none" rtlCol="0">
            <a:spAutoFit/>
          </a:bodyPr>
          <a:lstStyle/>
          <a:p>
            <a:pPr algn="ctr"/>
            <a:r>
              <a:rPr lang="en-US" dirty="0" smtClean="0">
                <a:latin typeface="Bookman Old Style"/>
              </a:rPr>
              <a:t>Carla Gomes</a:t>
            </a:r>
          </a:p>
          <a:p>
            <a:pPr algn="ctr"/>
            <a:r>
              <a:rPr lang="en-US" sz="1400" dirty="0" smtClean="0">
                <a:latin typeface="Bookman Old Style"/>
              </a:rPr>
              <a:t>Cornell University</a:t>
            </a:r>
          </a:p>
          <a:p>
            <a:pPr algn="ctr"/>
            <a:r>
              <a:rPr lang="en-US" sz="1400" dirty="0" err="1" smtClean="0">
                <a:latin typeface="Bookman Old Style"/>
              </a:rPr>
              <a:t>gomes@cs.cornell.edu</a:t>
            </a:r>
            <a:endParaRPr lang="en-US" sz="1400" dirty="0">
              <a:latin typeface="Bookman Old Style"/>
            </a:endParaRPr>
          </a:p>
        </p:txBody>
      </p:sp>
      <p:sp>
        <p:nvSpPr>
          <p:cNvPr id="2" name="TextBox 1"/>
          <p:cNvSpPr txBox="1"/>
          <p:nvPr/>
        </p:nvSpPr>
        <p:spPr>
          <a:xfrm>
            <a:off x="210983" y="5934670"/>
            <a:ext cx="7827784" cy="923330"/>
          </a:xfrm>
          <a:prstGeom prst="rect">
            <a:avLst/>
          </a:prstGeom>
          <a:noFill/>
        </p:spPr>
        <p:txBody>
          <a:bodyPr wrap="none" rtlCol="0">
            <a:spAutoFit/>
          </a:bodyPr>
          <a:lstStyle/>
          <a:p>
            <a:r>
              <a:rPr lang="en-US" dirty="0">
                <a:latin typeface="Bookman Old Style"/>
                <a:cs typeface="Bookman Old Style"/>
              </a:rPr>
              <a:t>T</a:t>
            </a:r>
            <a:r>
              <a:rPr lang="en-US" dirty="0" smtClean="0">
                <a:latin typeface="Bookman Old Style"/>
                <a:cs typeface="Bookman Old Style"/>
              </a:rPr>
              <a:t>he Introduction to Sustainability course from UIUC and offered on </a:t>
            </a:r>
          </a:p>
          <a:p>
            <a:r>
              <a:rPr lang="en-US" dirty="0" smtClean="0">
                <a:latin typeface="Bookman Old Style"/>
                <a:cs typeface="Bookman Old Style"/>
              </a:rPr>
              <a:t>COURSERA is using a (UIUC-crowd) sourced textbook</a:t>
            </a:r>
          </a:p>
          <a:p>
            <a:r>
              <a:rPr lang="en-US" dirty="0" smtClean="0">
                <a:latin typeface="Bookman Old Style"/>
                <a:cs typeface="Bookman Old Style"/>
              </a:rPr>
              <a:t>(http</a:t>
            </a:r>
            <a:r>
              <a:rPr lang="en-US" dirty="0">
                <a:latin typeface="Bookman Old Style"/>
                <a:cs typeface="Bookman Old Style"/>
              </a:rPr>
              <a:t>://</a:t>
            </a:r>
            <a:r>
              <a:rPr lang="en-US" dirty="0" err="1">
                <a:latin typeface="Bookman Old Style"/>
                <a:cs typeface="Bookman Old Style"/>
              </a:rPr>
              <a:t>cnx.org</a:t>
            </a:r>
            <a:r>
              <a:rPr lang="en-US" dirty="0">
                <a:latin typeface="Bookman Old Style"/>
                <a:cs typeface="Bookman Old Style"/>
              </a:rPr>
              <a:t>/content/col11325/</a:t>
            </a:r>
            <a:r>
              <a:rPr lang="en-US" dirty="0" smtClean="0">
                <a:latin typeface="Bookman Old Style"/>
                <a:cs typeface="Bookman Old Style"/>
              </a:rPr>
              <a:t>latest)</a:t>
            </a:r>
            <a:endParaRPr lang="en-US" dirty="0">
              <a:latin typeface="Bookman Old Style"/>
              <a:cs typeface="Bookman Old Style"/>
            </a:endParaRPr>
          </a:p>
        </p:txBody>
      </p:sp>
      <p:sp>
        <p:nvSpPr>
          <p:cNvPr id="10" name="TextBox 9"/>
          <p:cNvSpPr txBox="1"/>
          <p:nvPr/>
        </p:nvSpPr>
        <p:spPr>
          <a:xfrm>
            <a:off x="0" y="5183802"/>
            <a:ext cx="8939423" cy="292388"/>
          </a:xfrm>
          <a:prstGeom prst="rect">
            <a:avLst/>
          </a:prstGeom>
          <a:noFill/>
        </p:spPr>
        <p:txBody>
          <a:bodyPr wrap="none" rtlCol="0">
            <a:spAutoFit/>
          </a:bodyPr>
          <a:lstStyle/>
          <a:p>
            <a:r>
              <a:rPr lang="en-US" sz="1300" dirty="0">
                <a:latin typeface="Bookman Old Style"/>
                <a:cs typeface="Bookman Old Style"/>
              </a:rPr>
              <a:t>https://</a:t>
            </a:r>
            <a:r>
              <a:rPr lang="en-US" sz="1300" dirty="0" err="1">
                <a:latin typeface="Bookman Old Style"/>
                <a:cs typeface="Bookman Old Style"/>
              </a:rPr>
              <a:t>en.wikibooks.org</a:t>
            </a:r>
            <a:r>
              <a:rPr lang="en-US" sz="1300" dirty="0">
                <a:latin typeface="Bookman Old Style"/>
                <a:cs typeface="Bookman Old Style"/>
              </a:rPr>
              <a:t>/wiki/Artificial_Intelligence_for_Computational_Sustainability:_A_Lab_Companion</a:t>
            </a:r>
          </a:p>
        </p:txBody>
      </p:sp>
    </p:spTree>
    <p:extLst>
      <p:ext uri="{BB962C8B-B14F-4D97-AF65-F5344CB8AC3E}">
        <p14:creationId xmlns:p14="http://schemas.microsoft.com/office/powerpoint/2010/main" val="384203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kiBooksLogo.png"/>
          <p:cNvPicPr>
            <a:picLocks noChangeAspect="1"/>
          </p:cNvPicPr>
          <p:nvPr/>
        </p:nvPicPr>
        <p:blipFill>
          <a:blip r:embed="rId2"/>
          <a:stretch>
            <a:fillRect/>
          </a:stretch>
        </p:blipFill>
        <p:spPr>
          <a:xfrm>
            <a:off x="-11430" y="0"/>
            <a:ext cx="1306830" cy="1384815"/>
          </a:xfrm>
          <a:prstGeom prst="rect">
            <a:avLst/>
          </a:prstGeom>
        </p:spPr>
      </p:pic>
      <p:pic>
        <p:nvPicPr>
          <p:cNvPr id="5" name="Picture 4" descr="WikibookGuide.png"/>
          <p:cNvPicPr>
            <a:picLocks noChangeAspect="1"/>
          </p:cNvPicPr>
          <p:nvPr/>
        </p:nvPicPr>
        <p:blipFill>
          <a:blip r:embed="rId3"/>
          <a:stretch>
            <a:fillRect/>
          </a:stretch>
        </p:blipFill>
        <p:spPr>
          <a:xfrm>
            <a:off x="457200" y="1549371"/>
            <a:ext cx="4800727" cy="431673"/>
          </a:xfrm>
          <a:prstGeom prst="rect">
            <a:avLst/>
          </a:prstGeom>
        </p:spPr>
      </p:pic>
      <p:pic>
        <p:nvPicPr>
          <p:cNvPr id="6" name="Picture 5" descr="CompSustBookLogo_v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066800"/>
            <a:ext cx="3166110" cy="1480185"/>
          </a:xfrm>
          <a:prstGeom prst="rect">
            <a:avLst/>
          </a:prstGeom>
        </p:spPr>
      </p:pic>
      <p:sp>
        <p:nvSpPr>
          <p:cNvPr id="7" name="Rectangle 6"/>
          <p:cNvSpPr/>
          <p:nvPr/>
        </p:nvSpPr>
        <p:spPr>
          <a:xfrm>
            <a:off x="1308361" y="381000"/>
            <a:ext cx="7842355" cy="769441"/>
          </a:xfrm>
          <a:prstGeom prst="rect">
            <a:avLst/>
          </a:prstGeom>
        </p:spPr>
        <p:txBody>
          <a:bodyPr wrap="square">
            <a:spAutoFit/>
          </a:bodyPr>
          <a:lstStyle/>
          <a:p>
            <a:r>
              <a:rPr lang="en-US" sz="2200" dirty="0">
                <a:latin typeface="Bookman Old Style"/>
              </a:rPr>
              <a:t>Artificial Intelligence for Computational Sustainability</a:t>
            </a:r>
            <a:r>
              <a:rPr lang="en-US" sz="2200" dirty="0" smtClean="0">
                <a:latin typeface="Bookman Old Style"/>
              </a:rPr>
              <a:t>:</a:t>
            </a:r>
          </a:p>
          <a:p>
            <a:r>
              <a:rPr lang="en-US" sz="2200" dirty="0" smtClean="0">
                <a:latin typeface="Bookman Old Style"/>
              </a:rPr>
              <a:t>A </a:t>
            </a:r>
            <a:r>
              <a:rPr lang="en-US" sz="2200" dirty="0">
                <a:latin typeface="Bookman Old Style"/>
              </a:rPr>
              <a:t>Lab Companion</a:t>
            </a:r>
          </a:p>
        </p:txBody>
      </p:sp>
      <p:pic>
        <p:nvPicPr>
          <p:cNvPr id="8" name="Picture 7" descr="Chapters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94560"/>
            <a:ext cx="4734560" cy="4663440"/>
          </a:xfrm>
          <a:prstGeom prst="rect">
            <a:avLst/>
          </a:prstGeom>
        </p:spPr>
      </p:pic>
      <p:pic>
        <p:nvPicPr>
          <p:cNvPr id="9" name="Picture 8" descr="Chapters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395" y="3007835"/>
            <a:ext cx="4531360" cy="3677920"/>
          </a:xfrm>
          <a:prstGeom prst="rect">
            <a:avLst/>
          </a:prstGeom>
        </p:spPr>
      </p:pic>
    </p:spTree>
    <p:extLst>
      <p:ext uri="{BB962C8B-B14F-4D97-AF65-F5344CB8AC3E}">
        <p14:creationId xmlns:p14="http://schemas.microsoft.com/office/powerpoint/2010/main" val="344179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4358" y="446766"/>
            <a:ext cx="2468494" cy="461665"/>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Final Thoughts</a:t>
            </a:r>
            <a:endParaRPr lang="en-US" sz="2000" dirty="0">
              <a:latin typeface="Bookman Old Style"/>
              <a:cs typeface="Bookman Old Style"/>
            </a:endParaRPr>
          </a:p>
        </p:txBody>
      </p:sp>
      <p:sp>
        <p:nvSpPr>
          <p:cNvPr id="2" name="Rectangle 1"/>
          <p:cNvSpPr/>
          <p:nvPr/>
        </p:nvSpPr>
        <p:spPr>
          <a:xfrm>
            <a:off x="841375" y="1104464"/>
            <a:ext cx="7620000" cy="5355313"/>
          </a:xfrm>
          <a:prstGeom prst="rect">
            <a:avLst/>
          </a:prstGeom>
        </p:spPr>
        <p:txBody>
          <a:bodyPr wrap="square">
            <a:spAutoFit/>
          </a:bodyPr>
          <a:lstStyle/>
          <a:p>
            <a:pPr marL="285750" indent="-285750">
              <a:buFont typeface="Arial"/>
              <a:buChar char="•"/>
            </a:pPr>
            <a:r>
              <a:rPr lang="en-US" dirty="0" smtClean="0">
                <a:latin typeface="Bookman Old Style"/>
                <a:cs typeface="Bookman Old Style"/>
              </a:rPr>
              <a:t>Embracing the materials of other professors at other </a:t>
            </a:r>
            <a:r>
              <a:rPr lang="en-US" dirty="0">
                <a:latin typeface="Bookman Old Style"/>
                <a:cs typeface="Bookman Old Style"/>
              </a:rPr>
              <a:t>i</a:t>
            </a:r>
            <a:r>
              <a:rPr lang="en-US" dirty="0" smtClean="0">
                <a:latin typeface="Bookman Old Style"/>
                <a:cs typeface="Bookman Old Style"/>
              </a:rPr>
              <a:t>nstitutions </a:t>
            </a:r>
            <a:r>
              <a:rPr lang="en-US" dirty="0" err="1" smtClean="0">
                <a:latin typeface="Bookman Old Style"/>
                <a:cs typeface="Bookman Old Style"/>
              </a:rPr>
              <a:t>doesn</a:t>
            </a:r>
            <a:r>
              <a:rPr lang="fr-FR" dirty="0" smtClean="0">
                <a:latin typeface="Bookman Old Style"/>
                <a:cs typeface="Bookman Old Style"/>
              </a:rPr>
              <a:t>’</a:t>
            </a:r>
            <a:r>
              <a:rPr lang="en-US" dirty="0" smtClean="0">
                <a:latin typeface="Bookman Old Style"/>
                <a:cs typeface="Bookman Old Style"/>
              </a:rPr>
              <a:t>t come easy for lone wolves, but </a:t>
            </a:r>
          </a:p>
          <a:p>
            <a:pPr marL="285750" indent="-285750">
              <a:buFont typeface="Arial"/>
              <a:buChar char="•"/>
            </a:pP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I can’t imagine that we won’t see more of it</a:t>
            </a:r>
          </a:p>
          <a:p>
            <a:r>
              <a:rPr lang="en-US" dirty="0" smtClean="0">
                <a:latin typeface="Bookman Old Style"/>
                <a:cs typeface="Bookman Old Style"/>
              </a:rPr>
              <a:t> </a:t>
            </a: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Will there be teaching stars? I don’t really care, so long as</a:t>
            </a:r>
          </a:p>
          <a:p>
            <a:pPr marL="285750" indent="-285750">
              <a:buFont typeface="Arial"/>
              <a:buChar char="•"/>
            </a:pPr>
            <a:endParaRPr lang="en-US" dirty="0">
              <a:latin typeface="Bookman Old Style"/>
              <a:cs typeface="Bookman Old Style"/>
            </a:endParaRPr>
          </a:p>
          <a:p>
            <a:pPr marL="742950" lvl="1" indent="-285750">
              <a:buFont typeface="Arial"/>
              <a:buChar char="•"/>
            </a:pPr>
            <a:r>
              <a:rPr lang="en-US" dirty="0" smtClean="0">
                <a:latin typeface="Bookman Old Style"/>
                <a:cs typeface="Bookman Old Style"/>
              </a:rPr>
              <a:t>Any stars recognize that they are part of community </a:t>
            </a:r>
          </a:p>
          <a:p>
            <a:pPr marL="285750" indent="-285750">
              <a:buFont typeface="Arial"/>
              <a:buChar char="•"/>
            </a:pPr>
            <a:endParaRPr lang="en-US" dirty="0" smtClean="0">
              <a:latin typeface="Bookman Old Style"/>
              <a:cs typeface="Bookman Old Style"/>
            </a:endParaRPr>
          </a:p>
          <a:p>
            <a:pPr marL="742950" lvl="1" indent="-285750">
              <a:buFont typeface="Arial"/>
              <a:buChar char="•"/>
            </a:pPr>
            <a:r>
              <a:rPr lang="en-US" dirty="0" smtClean="0">
                <a:latin typeface="Bookman Old Style"/>
                <a:cs typeface="Bookman Old Style"/>
              </a:rPr>
              <a:t>I remain active and of utility in the community, even niche,</a:t>
            </a:r>
          </a:p>
          <a:p>
            <a:pPr lvl="1"/>
            <a:endParaRPr lang="en-US" dirty="0" smtClean="0">
              <a:latin typeface="Bookman Old Style"/>
              <a:cs typeface="Bookman Old Style"/>
            </a:endParaRPr>
          </a:p>
          <a:p>
            <a:pPr marL="742950" lvl="1" indent="-285750">
              <a:buFont typeface="Arial"/>
              <a:buChar char="•"/>
            </a:pPr>
            <a:r>
              <a:rPr lang="en-US" dirty="0" smtClean="0">
                <a:latin typeface="Bookman Old Style"/>
                <a:cs typeface="Bookman Old Style"/>
              </a:rPr>
              <a:t>My skills don’t atrophy (unanticipated consequence?)</a:t>
            </a:r>
          </a:p>
          <a:p>
            <a:pPr marL="285750" indent="-285750">
              <a:buFont typeface="Arial"/>
              <a:buChar char="•"/>
            </a:pPr>
            <a:endParaRPr lang="en-US" dirty="0">
              <a:latin typeface="Bookman Old Style"/>
              <a:cs typeface="Bookman Old Style"/>
            </a:endParaRPr>
          </a:p>
          <a:p>
            <a:pPr marL="742950" lvl="1" indent="-285750">
              <a:buFont typeface="Arial"/>
              <a:buChar char="•"/>
            </a:pPr>
            <a:r>
              <a:rPr lang="en-US" dirty="0" smtClean="0">
                <a:latin typeface="Bookman Old Style"/>
                <a:cs typeface="Bookman Old Style"/>
              </a:rPr>
              <a:t>Diversity across content WITHIN topic (e.g., machine learning) </a:t>
            </a:r>
            <a:r>
              <a:rPr lang="en-US" dirty="0">
                <a:latin typeface="Bookman Old Style"/>
                <a:cs typeface="Bookman Old Style"/>
              </a:rPr>
              <a:t>doesn’t decrease (unanticipated consequence?</a:t>
            </a:r>
            <a:r>
              <a:rPr lang="en-US" dirty="0" smtClean="0">
                <a:latin typeface="Bookman Old Style"/>
                <a:cs typeface="Bookman Old Style"/>
              </a:rPr>
              <a:t>)</a:t>
            </a:r>
            <a:endParaRPr lang="en-US" dirty="0">
              <a:latin typeface="Bookman Old Style"/>
              <a:cs typeface="Bookman Old Style"/>
            </a:endParaRPr>
          </a:p>
          <a:p>
            <a:pPr marL="742950" lvl="1" indent="-285750">
              <a:buFont typeface="Arial"/>
              <a:buChar char="•"/>
            </a:pPr>
            <a:endParaRPr lang="en-US" dirty="0" smtClean="0">
              <a:latin typeface="Bookman Old Style"/>
              <a:cs typeface="Bookman Old Style"/>
            </a:endParaRPr>
          </a:p>
          <a:p>
            <a:pPr marL="285750" indent="-285750">
              <a:buFont typeface="Arial"/>
              <a:buChar char="•"/>
            </a:pPr>
            <a:r>
              <a:rPr lang="en-US" dirty="0" smtClean="0">
                <a:latin typeface="Bookman Old Style"/>
                <a:cs typeface="Bookman Old Style"/>
              </a:rPr>
              <a:t>How will the “scholarship” of educational material evolve? </a:t>
            </a:r>
            <a:endParaRPr lang="en-US" dirty="0">
              <a:latin typeface="Bookman Old Style"/>
              <a:cs typeface="Bookman Old Style"/>
            </a:endParaRPr>
          </a:p>
          <a:p>
            <a:r>
              <a:rPr lang="en-US" dirty="0" smtClean="0">
                <a:latin typeface="Bookman Old Style"/>
                <a:cs typeface="Bookman Old Style"/>
              </a:rPr>
              <a:t>    Annotations, tools, acknowledgements, ontologies for  </a:t>
            </a:r>
          </a:p>
          <a:p>
            <a:r>
              <a:rPr lang="en-US" dirty="0">
                <a:latin typeface="Bookman Old Style"/>
                <a:cs typeface="Bookman Old Style"/>
              </a:rPr>
              <a:t> </a:t>
            </a:r>
            <a:r>
              <a:rPr lang="en-US" dirty="0" smtClean="0">
                <a:latin typeface="Bookman Old Style"/>
                <a:cs typeface="Bookman Old Style"/>
              </a:rPr>
              <a:t>   educational content</a:t>
            </a:r>
            <a:endParaRPr lang="en-US" dirty="0">
              <a:latin typeface="Bookman Old Style"/>
              <a:cs typeface="Bookman Old Style"/>
            </a:endParaRPr>
          </a:p>
        </p:txBody>
      </p:sp>
    </p:spTree>
    <p:extLst>
      <p:ext uri="{BB962C8B-B14F-4D97-AF65-F5344CB8AC3E}">
        <p14:creationId xmlns:p14="http://schemas.microsoft.com/office/powerpoint/2010/main" val="39497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996" y="806124"/>
            <a:ext cx="2540892" cy="646331"/>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Introduction to Logic </a:t>
            </a:r>
          </a:p>
          <a:p>
            <a:pPr algn="ctr"/>
            <a:r>
              <a:rPr lang="en-US" dirty="0" smtClean="0">
                <a:solidFill>
                  <a:srgbClr val="FF0000"/>
                </a:solidFill>
                <a:latin typeface="Bookman Old Style"/>
                <a:cs typeface="Bookman Old Style"/>
              </a:rPr>
              <a:t>(Stanford) </a:t>
            </a:r>
          </a:p>
        </p:txBody>
      </p:sp>
      <p:sp>
        <p:nvSpPr>
          <p:cNvPr id="6" name="TextBox 5"/>
          <p:cNvSpPr txBox="1"/>
          <p:nvPr/>
        </p:nvSpPr>
        <p:spPr>
          <a:xfrm>
            <a:off x="291352" y="1715997"/>
            <a:ext cx="2229472" cy="923330"/>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Learn to Program: </a:t>
            </a:r>
          </a:p>
          <a:p>
            <a:pPr algn="ctr"/>
            <a:r>
              <a:rPr lang="en-US" dirty="0" smtClean="0">
                <a:solidFill>
                  <a:srgbClr val="4BACC6"/>
                </a:solidFill>
                <a:latin typeface="Bookman Old Style"/>
                <a:cs typeface="Bookman Old Style"/>
              </a:rPr>
              <a:t>Fundamentals</a:t>
            </a:r>
          </a:p>
          <a:p>
            <a:pPr algn="ctr"/>
            <a:r>
              <a:rPr lang="en-US" dirty="0" smtClean="0">
                <a:solidFill>
                  <a:srgbClr val="4BACC6"/>
                </a:solidFill>
                <a:latin typeface="Bookman Old Style"/>
                <a:cs typeface="Bookman Old Style"/>
              </a:rPr>
              <a:t> (Toronto) </a:t>
            </a:r>
          </a:p>
        </p:txBody>
      </p:sp>
      <p:sp>
        <p:nvSpPr>
          <p:cNvPr id="24" name="TextBox 23"/>
          <p:cNvSpPr txBox="1"/>
          <p:nvPr/>
        </p:nvSpPr>
        <p:spPr>
          <a:xfrm>
            <a:off x="5321915" y="832647"/>
            <a:ext cx="1828107" cy="646331"/>
          </a:xfrm>
          <a:prstGeom prst="rect">
            <a:avLst/>
          </a:prstGeom>
          <a:noFill/>
        </p:spPr>
        <p:txBody>
          <a:bodyPr wrap="none" rtlCol="0">
            <a:spAutoFit/>
          </a:bodyPr>
          <a:lstStyle/>
          <a:p>
            <a:pPr algn="ctr"/>
            <a:r>
              <a:rPr lang="en-US" dirty="0" err="1" smtClean="0">
                <a:solidFill>
                  <a:srgbClr val="FF0000"/>
                </a:solidFill>
                <a:latin typeface="Bookman Old Style"/>
                <a:cs typeface="Bookman Old Style"/>
              </a:rPr>
              <a:t>Combinatorics</a:t>
            </a:r>
            <a:endParaRPr lang="en-US" dirty="0" smtClean="0">
              <a:solidFill>
                <a:srgbClr val="FF0000"/>
              </a:solidFill>
              <a:latin typeface="Bookman Old Style"/>
              <a:cs typeface="Bookman Old Style"/>
            </a:endParaRPr>
          </a:p>
          <a:p>
            <a:pPr algn="ctr"/>
            <a:r>
              <a:rPr lang="en-US" dirty="0" smtClean="0">
                <a:solidFill>
                  <a:srgbClr val="FF0000"/>
                </a:solidFill>
                <a:latin typeface="Bookman Old Style"/>
                <a:cs typeface="Bookman Old Style"/>
              </a:rPr>
              <a:t> (Princeton) </a:t>
            </a:r>
          </a:p>
        </p:txBody>
      </p:sp>
      <p:sp>
        <p:nvSpPr>
          <p:cNvPr id="31" name="TextBox 30"/>
          <p:cNvSpPr txBox="1"/>
          <p:nvPr/>
        </p:nvSpPr>
        <p:spPr>
          <a:xfrm>
            <a:off x="7250539" y="1715997"/>
            <a:ext cx="1313180" cy="1200329"/>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Computer </a:t>
            </a:r>
          </a:p>
          <a:p>
            <a:pPr algn="ctr"/>
            <a:r>
              <a:rPr lang="en-US" dirty="0" smtClean="0">
                <a:solidFill>
                  <a:srgbClr val="4BACC6"/>
                </a:solidFill>
                <a:latin typeface="Bookman Old Style"/>
                <a:cs typeface="Bookman Old Style"/>
              </a:rPr>
              <a:t>Science </a:t>
            </a:r>
          </a:p>
          <a:p>
            <a:pPr algn="ctr"/>
            <a:r>
              <a:rPr lang="en-US" dirty="0" smtClean="0">
                <a:solidFill>
                  <a:srgbClr val="4BACC6"/>
                </a:solidFill>
                <a:latin typeface="Bookman Old Style"/>
                <a:cs typeface="Bookman Old Style"/>
              </a:rPr>
              <a:t>101 </a:t>
            </a:r>
          </a:p>
          <a:p>
            <a:pPr algn="ctr"/>
            <a:r>
              <a:rPr lang="en-US" dirty="0" smtClean="0">
                <a:solidFill>
                  <a:srgbClr val="4BACC6"/>
                </a:solidFill>
                <a:latin typeface="Bookman Old Style"/>
                <a:cs typeface="Bookman Old Style"/>
              </a:rPr>
              <a:t>(Stanford) </a:t>
            </a:r>
          </a:p>
        </p:txBody>
      </p:sp>
      <p:sp>
        <p:nvSpPr>
          <p:cNvPr id="33" name="TextBox 32"/>
          <p:cNvSpPr txBox="1"/>
          <p:nvPr/>
        </p:nvSpPr>
        <p:spPr>
          <a:xfrm>
            <a:off x="2111566" y="3166716"/>
            <a:ext cx="2229472" cy="1200329"/>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Learn to Program: </a:t>
            </a:r>
          </a:p>
          <a:p>
            <a:pPr algn="ctr"/>
            <a:r>
              <a:rPr lang="en-US" dirty="0" smtClean="0">
                <a:solidFill>
                  <a:srgbClr val="660066"/>
                </a:solidFill>
                <a:latin typeface="Bookman Old Style"/>
                <a:cs typeface="Bookman Old Style"/>
              </a:rPr>
              <a:t>Crafting </a:t>
            </a:r>
          </a:p>
          <a:p>
            <a:pPr algn="ctr"/>
            <a:r>
              <a:rPr lang="en-US" dirty="0" smtClean="0">
                <a:solidFill>
                  <a:srgbClr val="660066"/>
                </a:solidFill>
                <a:latin typeface="Bookman Old Style"/>
                <a:cs typeface="Bookman Old Style"/>
              </a:rPr>
              <a:t>Quality Code </a:t>
            </a:r>
          </a:p>
          <a:p>
            <a:pPr algn="ctr"/>
            <a:r>
              <a:rPr lang="en-US" dirty="0" smtClean="0">
                <a:solidFill>
                  <a:srgbClr val="660066"/>
                </a:solidFill>
                <a:latin typeface="Bookman Old Style"/>
                <a:cs typeface="Bookman Old Style"/>
              </a:rPr>
              <a:t>(Toronto) </a:t>
            </a:r>
          </a:p>
        </p:txBody>
      </p:sp>
      <p:sp>
        <p:nvSpPr>
          <p:cNvPr id="36" name="TextBox 35"/>
          <p:cNvSpPr txBox="1"/>
          <p:nvPr/>
        </p:nvSpPr>
        <p:spPr>
          <a:xfrm>
            <a:off x="2488476" y="1715997"/>
            <a:ext cx="2388282" cy="1200329"/>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Introduction to </a:t>
            </a:r>
          </a:p>
          <a:p>
            <a:pPr algn="ctr"/>
            <a:r>
              <a:rPr lang="en-US" dirty="0" smtClean="0">
                <a:solidFill>
                  <a:srgbClr val="4BACC6"/>
                </a:solidFill>
                <a:latin typeface="Bookman Old Style"/>
                <a:cs typeface="Bookman Old Style"/>
              </a:rPr>
              <a:t>Computer </a:t>
            </a:r>
          </a:p>
          <a:p>
            <a:pPr algn="ctr"/>
            <a:r>
              <a:rPr lang="en-US" dirty="0" smtClean="0">
                <a:solidFill>
                  <a:srgbClr val="4BACC6"/>
                </a:solidFill>
                <a:latin typeface="Bookman Old Style"/>
                <a:cs typeface="Bookman Old Style"/>
              </a:rPr>
              <a:t>Science 1 (Harvard) </a:t>
            </a:r>
          </a:p>
          <a:p>
            <a:pPr algn="ctr"/>
            <a:r>
              <a:rPr lang="en-US" dirty="0" smtClean="0">
                <a:solidFill>
                  <a:srgbClr val="4BACC6"/>
                </a:solidFill>
                <a:latin typeface="Bookman Old Style"/>
                <a:cs typeface="Bookman Old Style"/>
              </a:rPr>
              <a:t>and 2 (MIT) </a:t>
            </a:r>
          </a:p>
        </p:txBody>
      </p:sp>
      <p:sp>
        <p:nvSpPr>
          <p:cNvPr id="37" name="TextBox 36"/>
          <p:cNvSpPr txBox="1"/>
          <p:nvPr/>
        </p:nvSpPr>
        <p:spPr>
          <a:xfrm>
            <a:off x="749996" y="282222"/>
            <a:ext cx="7663626" cy="461665"/>
          </a:xfrm>
          <a:prstGeom prst="rect">
            <a:avLst/>
          </a:prstGeom>
          <a:noFill/>
        </p:spPr>
        <p:txBody>
          <a:bodyPr wrap="none" rtlCol="0">
            <a:spAutoFit/>
          </a:bodyPr>
          <a:lstStyle/>
          <a:p>
            <a:pPr algn="ctr"/>
            <a:r>
              <a:rPr lang="en-US" sz="2400" dirty="0" smtClean="0">
                <a:latin typeface="Bookman Old Style"/>
                <a:cs typeface="Bookman Old Style"/>
              </a:rPr>
              <a:t>An Online Computer Science Curriculum (Basics)</a:t>
            </a:r>
          </a:p>
        </p:txBody>
      </p:sp>
      <p:sp>
        <p:nvSpPr>
          <p:cNvPr id="39" name="TextBox 38"/>
          <p:cNvSpPr txBox="1"/>
          <p:nvPr/>
        </p:nvSpPr>
        <p:spPr>
          <a:xfrm>
            <a:off x="4767042" y="1715997"/>
            <a:ext cx="2239052" cy="1200329"/>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CS 101 </a:t>
            </a:r>
          </a:p>
          <a:p>
            <a:pPr algn="ctr"/>
            <a:r>
              <a:rPr lang="en-US" dirty="0" smtClean="0">
                <a:solidFill>
                  <a:srgbClr val="4BACC6"/>
                </a:solidFill>
                <a:latin typeface="Bookman Old Style"/>
                <a:cs typeface="Bookman Old Style"/>
              </a:rPr>
              <a:t>Introduction to </a:t>
            </a:r>
          </a:p>
          <a:p>
            <a:pPr algn="ctr"/>
            <a:r>
              <a:rPr lang="en-US" dirty="0" smtClean="0">
                <a:solidFill>
                  <a:srgbClr val="4BACC6"/>
                </a:solidFill>
                <a:latin typeface="Bookman Old Style"/>
                <a:cs typeface="Bookman Old Style"/>
              </a:rPr>
              <a:t>Computer Science </a:t>
            </a:r>
          </a:p>
          <a:p>
            <a:pPr algn="ctr"/>
            <a:r>
              <a:rPr lang="en-US" dirty="0" smtClean="0">
                <a:solidFill>
                  <a:srgbClr val="4BACC6"/>
                </a:solidFill>
                <a:latin typeface="Bookman Old Style"/>
                <a:cs typeface="Bookman Old Style"/>
              </a:rPr>
              <a:t> (</a:t>
            </a:r>
            <a:r>
              <a:rPr lang="en-US" dirty="0" err="1" smtClean="0">
                <a:solidFill>
                  <a:srgbClr val="4BACC6"/>
                </a:solidFill>
                <a:latin typeface="Bookman Old Style"/>
                <a:cs typeface="Bookman Old Style"/>
              </a:rPr>
              <a:t>Udacity</a:t>
            </a:r>
            <a:r>
              <a:rPr lang="en-US" dirty="0" smtClean="0">
                <a:solidFill>
                  <a:srgbClr val="4BACC6"/>
                </a:solidFill>
                <a:latin typeface="Bookman Old Style"/>
                <a:cs typeface="Bookman Old Style"/>
              </a:rPr>
              <a:t>) </a:t>
            </a:r>
          </a:p>
        </p:txBody>
      </p:sp>
      <p:sp>
        <p:nvSpPr>
          <p:cNvPr id="40" name="TextBox 39"/>
          <p:cNvSpPr txBox="1"/>
          <p:nvPr/>
        </p:nvSpPr>
        <p:spPr>
          <a:xfrm>
            <a:off x="4341038" y="3166716"/>
            <a:ext cx="2457824" cy="1200329"/>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CS 212 </a:t>
            </a:r>
          </a:p>
          <a:p>
            <a:pPr algn="ctr"/>
            <a:r>
              <a:rPr lang="en-US" dirty="0" smtClean="0">
                <a:solidFill>
                  <a:srgbClr val="660066"/>
                </a:solidFill>
                <a:latin typeface="Bookman Old Style"/>
                <a:cs typeface="Bookman Old Style"/>
              </a:rPr>
              <a:t>Design of </a:t>
            </a:r>
          </a:p>
          <a:p>
            <a:pPr algn="ctr"/>
            <a:r>
              <a:rPr lang="en-US" dirty="0" smtClean="0">
                <a:solidFill>
                  <a:srgbClr val="660066"/>
                </a:solidFill>
                <a:latin typeface="Bookman Old Style"/>
                <a:cs typeface="Bookman Old Style"/>
              </a:rPr>
              <a:t>Computer Programs</a:t>
            </a:r>
          </a:p>
          <a:p>
            <a:pPr algn="ctr"/>
            <a:r>
              <a:rPr lang="en-US" dirty="0" smtClean="0">
                <a:solidFill>
                  <a:srgbClr val="660066"/>
                </a:solidFill>
                <a:latin typeface="Bookman Old Style"/>
                <a:cs typeface="Bookman Old Style"/>
              </a:rPr>
              <a:t> (</a:t>
            </a:r>
            <a:r>
              <a:rPr lang="en-US" dirty="0" err="1" smtClean="0">
                <a:solidFill>
                  <a:srgbClr val="660066"/>
                </a:solidFill>
                <a:latin typeface="Bookman Old Style"/>
                <a:cs typeface="Bookman Old Style"/>
              </a:rPr>
              <a:t>Udacity</a:t>
            </a:r>
            <a:r>
              <a:rPr lang="en-US" dirty="0" smtClean="0">
                <a:solidFill>
                  <a:srgbClr val="660066"/>
                </a:solidFill>
                <a:latin typeface="Bookman Old Style"/>
                <a:cs typeface="Bookman Old Style"/>
              </a:rPr>
              <a:t>) </a:t>
            </a:r>
          </a:p>
        </p:txBody>
      </p:sp>
      <p:sp>
        <p:nvSpPr>
          <p:cNvPr id="41" name="TextBox 40"/>
          <p:cNvSpPr txBox="1"/>
          <p:nvPr/>
        </p:nvSpPr>
        <p:spPr>
          <a:xfrm>
            <a:off x="658450" y="5351567"/>
            <a:ext cx="3259201" cy="1200329"/>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CS 215 </a:t>
            </a:r>
          </a:p>
          <a:p>
            <a:pPr algn="ctr"/>
            <a:r>
              <a:rPr lang="en-US" dirty="0" smtClean="0">
                <a:solidFill>
                  <a:srgbClr val="008000"/>
                </a:solidFill>
                <a:latin typeface="Bookman Old Style"/>
                <a:cs typeface="Bookman Old Style"/>
              </a:rPr>
              <a:t>Algorithms:</a:t>
            </a:r>
          </a:p>
          <a:p>
            <a:pPr algn="ctr"/>
            <a:r>
              <a:rPr lang="en-US" dirty="0" smtClean="0">
                <a:solidFill>
                  <a:srgbClr val="008000"/>
                </a:solidFill>
                <a:latin typeface="Bookman Old Style"/>
                <a:cs typeface="Bookman Old Style"/>
              </a:rPr>
              <a:t>Crunching Social Networks</a:t>
            </a:r>
          </a:p>
          <a:p>
            <a:pPr algn="ctr"/>
            <a:r>
              <a:rPr lang="en-US" dirty="0" smtClean="0">
                <a:solidFill>
                  <a:srgbClr val="008000"/>
                </a:solidFill>
                <a:latin typeface="Bookman Old Style"/>
                <a:cs typeface="Bookman Old Style"/>
              </a:rPr>
              <a:t> (</a:t>
            </a:r>
            <a:r>
              <a:rPr lang="en-US" dirty="0" err="1" smtClean="0">
                <a:solidFill>
                  <a:srgbClr val="008000"/>
                </a:solidFill>
                <a:latin typeface="Bookman Old Style"/>
                <a:cs typeface="Bookman Old Style"/>
              </a:rPr>
              <a:t>Udacity</a:t>
            </a:r>
            <a:r>
              <a:rPr lang="en-US" dirty="0" smtClean="0">
                <a:solidFill>
                  <a:srgbClr val="008000"/>
                </a:solidFill>
                <a:latin typeface="Bookman Old Style"/>
                <a:cs typeface="Bookman Old Style"/>
              </a:rPr>
              <a:t>) </a:t>
            </a:r>
          </a:p>
        </p:txBody>
      </p:sp>
      <p:sp>
        <p:nvSpPr>
          <p:cNvPr id="42" name="Rounded Rectangle 41"/>
          <p:cNvSpPr/>
          <p:nvPr/>
        </p:nvSpPr>
        <p:spPr>
          <a:xfrm>
            <a:off x="291352" y="1715997"/>
            <a:ext cx="8516813" cy="115502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ACC6"/>
              </a:solidFill>
            </a:endParaRPr>
          </a:p>
        </p:txBody>
      </p:sp>
      <p:sp>
        <p:nvSpPr>
          <p:cNvPr id="44" name="Rounded Rectangle 43"/>
          <p:cNvSpPr/>
          <p:nvPr/>
        </p:nvSpPr>
        <p:spPr>
          <a:xfrm>
            <a:off x="2111566" y="3166716"/>
            <a:ext cx="4687296" cy="120032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0066"/>
              </a:solidFill>
              <a:latin typeface="Bookman Old Style"/>
              <a:cs typeface="Bookman Old Style"/>
            </a:endParaRPr>
          </a:p>
        </p:txBody>
      </p:sp>
      <p:sp>
        <p:nvSpPr>
          <p:cNvPr id="45" name="TextBox 44"/>
          <p:cNvSpPr txBox="1"/>
          <p:nvPr/>
        </p:nvSpPr>
        <p:spPr>
          <a:xfrm>
            <a:off x="5684237" y="5351567"/>
            <a:ext cx="2552953" cy="1200329"/>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Algorithms: </a:t>
            </a:r>
          </a:p>
          <a:p>
            <a:pPr algn="ctr"/>
            <a:r>
              <a:rPr lang="en-US" dirty="0" smtClean="0">
                <a:solidFill>
                  <a:srgbClr val="008000"/>
                </a:solidFill>
                <a:latin typeface="Bookman Old Style"/>
                <a:cs typeface="Bookman Old Style"/>
              </a:rPr>
              <a:t>Design and Analysis, </a:t>
            </a:r>
          </a:p>
          <a:p>
            <a:pPr algn="ctr"/>
            <a:r>
              <a:rPr lang="en-US" dirty="0" smtClean="0">
                <a:solidFill>
                  <a:srgbClr val="008000"/>
                </a:solidFill>
                <a:latin typeface="Bookman Old Style"/>
                <a:cs typeface="Bookman Old Style"/>
              </a:rPr>
              <a:t>Part 1 </a:t>
            </a:r>
          </a:p>
          <a:p>
            <a:pPr algn="ctr"/>
            <a:r>
              <a:rPr lang="en-US" dirty="0" smtClean="0">
                <a:solidFill>
                  <a:srgbClr val="008000"/>
                </a:solidFill>
                <a:latin typeface="Bookman Old Style"/>
                <a:cs typeface="Bookman Old Style"/>
              </a:rPr>
              <a:t>(Stanford) </a:t>
            </a:r>
          </a:p>
        </p:txBody>
      </p:sp>
      <p:sp>
        <p:nvSpPr>
          <p:cNvPr id="46" name="TextBox 45"/>
          <p:cNvSpPr txBox="1"/>
          <p:nvPr/>
        </p:nvSpPr>
        <p:spPr>
          <a:xfrm>
            <a:off x="3394998" y="5351567"/>
            <a:ext cx="2522477" cy="646331"/>
          </a:xfrm>
          <a:prstGeom prst="rect">
            <a:avLst/>
          </a:prstGeom>
          <a:noFill/>
        </p:spPr>
        <p:txBody>
          <a:bodyPr wrap="square" rtlCol="0">
            <a:spAutoFit/>
          </a:bodyPr>
          <a:lstStyle/>
          <a:p>
            <a:pPr algn="ctr"/>
            <a:r>
              <a:rPr lang="en-US" dirty="0" smtClean="0">
                <a:solidFill>
                  <a:srgbClr val="008000"/>
                </a:solidFill>
                <a:latin typeface="Bookman Old Style"/>
                <a:cs typeface="Bookman Old Style"/>
              </a:rPr>
              <a:t>Algorithms Part 1 </a:t>
            </a:r>
          </a:p>
          <a:p>
            <a:pPr algn="ctr"/>
            <a:r>
              <a:rPr lang="en-US" dirty="0" smtClean="0">
                <a:solidFill>
                  <a:srgbClr val="008000"/>
                </a:solidFill>
                <a:latin typeface="Bookman Old Style"/>
                <a:cs typeface="Bookman Old Style"/>
              </a:rPr>
              <a:t>(Princeton) </a:t>
            </a:r>
          </a:p>
        </p:txBody>
      </p:sp>
      <p:sp>
        <p:nvSpPr>
          <p:cNvPr id="47" name="Rounded Rectangle 46"/>
          <p:cNvSpPr/>
          <p:nvPr/>
        </p:nvSpPr>
        <p:spPr>
          <a:xfrm>
            <a:off x="658450" y="5397733"/>
            <a:ext cx="7627938" cy="120032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 name="TextBox 1"/>
          <p:cNvSpPr txBox="1"/>
          <p:nvPr/>
        </p:nvSpPr>
        <p:spPr>
          <a:xfrm>
            <a:off x="291352" y="2855182"/>
            <a:ext cx="1433680" cy="584776"/>
          </a:xfrm>
          <a:prstGeom prst="rect">
            <a:avLst/>
          </a:prstGeom>
          <a:noFill/>
        </p:spPr>
        <p:txBody>
          <a:bodyPr wrap="none" rtlCol="0">
            <a:spAutoFit/>
          </a:bodyPr>
          <a:lstStyle/>
          <a:p>
            <a:r>
              <a:rPr lang="en-US" sz="1600" i="1" dirty="0" smtClean="0">
                <a:latin typeface="Bookman Old Style"/>
                <a:cs typeface="Bookman Old Style"/>
              </a:rPr>
              <a:t>“equivalent”</a:t>
            </a:r>
          </a:p>
          <a:p>
            <a:r>
              <a:rPr lang="en-US" sz="1600" i="1" dirty="0" smtClean="0">
                <a:latin typeface="Bookman Old Style"/>
                <a:cs typeface="Bookman Old Style"/>
              </a:rPr>
              <a:t>alternatives</a:t>
            </a:r>
            <a:endParaRPr lang="en-US" sz="1600" i="1" dirty="0">
              <a:latin typeface="Bookman Old Style"/>
              <a:cs typeface="Bookman Old Style"/>
            </a:endParaRPr>
          </a:p>
        </p:txBody>
      </p:sp>
      <p:sp>
        <p:nvSpPr>
          <p:cNvPr id="18" name="TextBox 17"/>
          <p:cNvSpPr txBox="1"/>
          <p:nvPr/>
        </p:nvSpPr>
        <p:spPr>
          <a:xfrm>
            <a:off x="6784726" y="3506771"/>
            <a:ext cx="1433680" cy="584776"/>
          </a:xfrm>
          <a:prstGeom prst="rect">
            <a:avLst/>
          </a:prstGeom>
          <a:noFill/>
        </p:spPr>
        <p:txBody>
          <a:bodyPr wrap="none" rtlCol="0">
            <a:spAutoFit/>
          </a:bodyPr>
          <a:lstStyle/>
          <a:p>
            <a:r>
              <a:rPr lang="en-US" sz="1600" i="1" dirty="0" smtClean="0">
                <a:latin typeface="Bookman Old Style"/>
                <a:cs typeface="Bookman Old Style"/>
              </a:rPr>
              <a:t>“equivalent”</a:t>
            </a:r>
          </a:p>
          <a:p>
            <a:r>
              <a:rPr lang="en-US" sz="1600" i="1" dirty="0" smtClean="0">
                <a:latin typeface="Bookman Old Style"/>
                <a:cs typeface="Bookman Old Style"/>
              </a:rPr>
              <a:t>alternatives</a:t>
            </a:r>
            <a:endParaRPr lang="en-US" sz="1600" i="1" dirty="0">
              <a:latin typeface="Bookman Old Style"/>
              <a:cs typeface="Bookman Old Style"/>
            </a:endParaRPr>
          </a:p>
        </p:txBody>
      </p:sp>
      <p:sp>
        <p:nvSpPr>
          <p:cNvPr id="19" name="TextBox 18"/>
          <p:cNvSpPr txBox="1"/>
          <p:nvPr/>
        </p:nvSpPr>
        <p:spPr>
          <a:xfrm>
            <a:off x="4050202" y="6051848"/>
            <a:ext cx="1433680" cy="584776"/>
          </a:xfrm>
          <a:prstGeom prst="rect">
            <a:avLst/>
          </a:prstGeom>
          <a:noFill/>
        </p:spPr>
        <p:txBody>
          <a:bodyPr wrap="none" rtlCol="0">
            <a:spAutoFit/>
          </a:bodyPr>
          <a:lstStyle/>
          <a:p>
            <a:r>
              <a:rPr lang="en-US" sz="1600" i="1" dirty="0" smtClean="0">
                <a:solidFill>
                  <a:srgbClr val="008000"/>
                </a:solidFill>
                <a:latin typeface="Bookman Old Style"/>
                <a:cs typeface="Bookman Old Style"/>
              </a:rPr>
              <a:t>“equivalent”</a:t>
            </a:r>
          </a:p>
          <a:p>
            <a:r>
              <a:rPr lang="en-US" sz="1600" i="1" dirty="0" smtClean="0">
                <a:solidFill>
                  <a:srgbClr val="008000"/>
                </a:solidFill>
                <a:latin typeface="Bookman Old Style"/>
                <a:cs typeface="Bookman Old Style"/>
              </a:rPr>
              <a:t>alternatives</a:t>
            </a:r>
            <a:endParaRPr lang="en-US" sz="1600" i="1" dirty="0">
              <a:solidFill>
                <a:srgbClr val="008000"/>
              </a:solidFill>
              <a:latin typeface="Bookman Old Style"/>
              <a:cs typeface="Bookman Old Style"/>
            </a:endParaRPr>
          </a:p>
        </p:txBody>
      </p:sp>
      <p:sp>
        <p:nvSpPr>
          <p:cNvPr id="20" name="TextBox 19"/>
          <p:cNvSpPr txBox="1"/>
          <p:nvPr/>
        </p:nvSpPr>
        <p:spPr>
          <a:xfrm>
            <a:off x="1618994" y="4669716"/>
            <a:ext cx="5758458" cy="369332"/>
          </a:xfrm>
          <a:prstGeom prst="rect">
            <a:avLst/>
          </a:prstGeom>
          <a:noFill/>
        </p:spPr>
        <p:txBody>
          <a:bodyPr wrap="none" rtlCol="0">
            <a:spAutoFit/>
          </a:bodyPr>
          <a:lstStyle/>
          <a:p>
            <a:pPr algn="ctr"/>
            <a:r>
              <a:rPr lang="en-US" dirty="0" smtClean="0">
                <a:solidFill>
                  <a:schemeClr val="accent6">
                    <a:lumMod val="75000"/>
                  </a:schemeClr>
                </a:solidFill>
                <a:latin typeface="Bookman Old Style"/>
                <a:cs typeface="Bookman Old Style"/>
              </a:rPr>
              <a:t>The Hardware/Software Interface (U Washington) </a:t>
            </a:r>
          </a:p>
        </p:txBody>
      </p:sp>
      <p:sp>
        <p:nvSpPr>
          <p:cNvPr id="22" name="TextBox 21"/>
          <p:cNvSpPr txBox="1"/>
          <p:nvPr/>
        </p:nvSpPr>
        <p:spPr>
          <a:xfrm>
            <a:off x="7375943" y="6550223"/>
            <a:ext cx="1768057" cy="307777"/>
          </a:xfrm>
          <a:prstGeom prst="rect">
            <a:avLst/>
          </a:prstGeom>
          <a:noFill/>
        </p:spPr>
        <p:txBody>
          <a:bodyPr wrap="none" rtlCol="0">
            <a:spAutoFit/>
          </a:bodyPr>
          <a:lstStyle/>
          <a:p>
            <a:r>
              <a:rPr lang="en-US" sz="1400" dirty="0" smtClean="0">
                <a:latin typeface="Bookman Old Style"/>
                <a:cs typeface="Bookman Old Style"/>
              </a:rPr>
              <a:t>Douglas H. Fisher</a:t>
            </a:r>
            <a:endParaRPr lang="en-US" sz="1400" dirty="0">
              <a:latin typeface="Bookman Old Style"/>
              <a:cs typeface="Bookman Old Style"/>
            </a:endParaRPr>
          </a:p>
        </p:txBody>
      </p:sp>
    </p:spTree>
    <p:extLst>
      <p:ext uri="{BB962C8B-B14F-4D97-AF65-F5344CB8AC3E}">
        <p14:creationId xmlns:p14="http://schemas.microsoft.com/office/powerpoint/2010/main" val="33764416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12573" y="5276597"/>
            <a:ext cx="1595309" cy="923330"/>
          </a:xfrm>
          <a:prstGeom prst="rect">
            <a:avLst/>
          </a:prstGeom>
          <a:noFill/>
        </p:spPr>
        <p:txBody>
          <a:bodyPr wrap="none" rtlCol="0">
            <a:spAutoFit/>
          </a:bodyPr>
          <a:lstStyle/>
          <a:p>
            <a:pPr algn="ctr"/>
            <a:r>
              <a:rPr lang="en-US" dirty="0" smtClean="0">
                <a:solidFill>
                  <a:schemeClr val="accent5">
                    <a:lumMod val="75000"/>
                  </a:schemeClr>
                </a:solidFill>
                <a:latin typeface="Bookman Old Style"/>
                <a:cs typeface="Bookman Old Style"/>
              </a:rPr>
              <a:t>Computer </a:t>
            </a:r>
          </a:p>
          <a:p>
            <a:pPr algn="ctr"/>
            <a:r>
              <a:rPr lang="en-US" dirty="0" smtClean="0">
                <a:solidFill>
                  <a:schemeClr val="accent5">
                    <a:lumMod val="75000"/>
                  </a:schemeClr>
                </a:solidFill>
                <a:latin typeface="Bookman Old Style"/>
                <a:cs typeface="Bookman Old Style"/>
              </a:rPr>
              <a:t>Architecture</a:t>
            </a:r>
          </a:p>
          <a:p>
            <a:pPr algn="ctr"/>
            <a:r>
              <a:rPr lang="en-US" dirty="0" smtClean="0">
                <a:solidFill>
                  <a:schemeClr val="accent5">
                    <a:lumMod val="75000"/>
                  </a:schemeClr>
                </a:solidFill>
                <a:latin typeface="Bookman Old Style"/>
                <a:cs typeface="Bookman Old Style"/>
              </a:rPr>
              <a:t> (Princeton) </a:t>
            </a:r>
          </a:p>
        </p:txBody>
      </p:sp>
      <p:sp>
        <p:nvSpPr>
          <p:cNvPr id="11" name="TextBox 10"/>
          <p:cNvSpPr txBox="1"/>
          <p:nvPr/>
        </p:nvSpPr>
        <p:spPr>
          <a:xfrm>
            <a:off x="4270592" y="1635740"/>
            <a:ext cx="2651349" cy="923330"/>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Algorithms: </a:t>
            </a:r>
          </a:p>
          <a:p>
            <a:pPr algn="ctr"/>
            <a:r>
              <a:rPr lang="en-US" dirty="0" smtClean="0">
                <a:solidFill>
                  <a:srgbClr val="008000"/>
                </a:solidFill>
                <a:latin typeface="Bookman Old Style"/>
                <a:cs typeface="Bookman Old Style"/>
              </a:rPr>
              <a:t>Design and Analysis, </a:t>
            </a:r>
          </a:p>
          <a:p>
            <a:pPr algn="ctr"/>
            <a:r>
              <a:rPr lang="en-US" dirty="0" smtClean="0">
                <a:solidFill>
                  <a:srgbClr val="008000"/>
                </a:solidFill>
                <a:latin typeface="Bookman Old Style"/>
                <a:cs typeface="Bookman Old Style"/>
              </a:rPr>
              <a:t>Part 2 (Stanford) </a:t>
            </a:r>
          </a:p>
        </p:txBody>
      </p:sp>
      <p:sp>
        <p:nvSpPr>
          <p:cNvPr id="12" name="TextBox 11"/>
          <p:cNvSpPr txBox="1"/>
          <p:nvPr/>
        </p:nvSpPr>
        <p:spPr>
          <a:xfrm>
            <a:off x="6531959" y="2847256"/>
            <a:ext cx="1326004" cy="646331"/>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Compilers </a:t>
            </a:r>
          </a:p>
          <a:p>
            <a:pPr algn="ctr"/>
            <a:r>
              <a:rPr lang="en-US" dirty="0" smtClean="0">
                <a:solidFill>
                  <a:srgbClr val="FF0000"/>
                </a:solidFill>
                <a:latin typeface="Bookman Old Style"/>
                <a:cs typeface="Bookman Old Style"/>
              </a:rPr>
              <a:t>(Stanford) </a:t>
            </a:r>
          </a:p>
        </p:txBody>
      </p:sp>
      <p:sp>
        <p:nvSpPr>
          <p:cNvPr id="18" name="TextBox 17"/>
          <p:cNvSpPr txBox="1"/>
          <p:nvPr/>
        </p:nvSpPr>
        <p:spPr>
          <a:xfrm>
            <a:off x="3046926" y="2847256"/>
            <a:ext cx="2980303" cy="646331"/>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Programming Languages</a:t>
            </a:r>
          </a:p>
          <a:p>
            <a:pPr algn="ctr"/>
            <a:r>
              <a:rPr lang="en-US" dirty="0" smtClean="0">
                <a:solidFill>
                  <a:srgbClr val="FF0000"/>
                </a:solidFill>
                <a:latin typeface="Bookman Old Style"/>
                <a:cs typeface="Bookman Old Style"/>
              </a:rPr>
              <a:t> (U Washington) </a:t>
            </a:r>
          </a:p>
        </p:txBody>
      </p:sp>
      <p:sp>
        <p:nvSpPr>
          <p:cNvPr id="25" name="TextBox 24"/>
          <p:cNvSpPr txBox="1"/>
          <p:nvPr/>
        </p:nvSpPr>
        <p:spPr>
          <a:xfrm>
            <a:off x="717183" y="3836504"/>
            <a:ext cx="2089146" cy="1200329"/>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Pattern-Oriented </a:t>
            </a:r>
          </a:p>
          <a:p>
            <a:pPr algn="ctr"/>
            <a:r>
              <a:rPr lang="en-US" dirty="0" smtClean="0">
                <a:solidFill>
                  <a:srgbClr val="660066"/>
                </a:solidFill>
                <a:latin typeface="Bookman Old Style"/>
                <a:cs typeface="Bookman Old Style"/>
              </a:rPr>
              <a:t>Software</a:t>
            </a:r>
          </a:p>
          <a:p>
            <a:pPr algn="ctr"/>
            <a:r>
              <a:rPr lang="en-US" dirty="0" smtClean="0">
                <a:solidFill>
                  <a:srgbClr val="660066"/>
                </a:solidFill>
                <a:latin typeface="Bookman Old Style"/>
                <a:cs typeface="Bookman Old Style"/>
              </a:rPr>
              <a:t> Architectures </a:t>
            </a:r>
          </a:p>
          <a:p>
            <a:pPr algn="ctr"/>
            <a:r>
              <a:rPr lang="en-US" dirty="0" smtClean="0">
                <a:solidFill>
                  <a:srgbClr val="660066"/>
                </a:solidFill>
                <a:latin typeface="Bookman Old Style"/>
                <a:cs typeface="Bookman Old Style"/>
              </a:rPr>
              <a:t>(Vanderbilt) </a:t>
            </a:r>
          </a:p>
        </p:txBody>
      </p:sp>
      <p:sp>
        <p:nvSpPr>
          <p:cNvPr id="29" name="TextBox 28"/>
          <p:cNvSpPr txBox="1"/>
          <p:nvPr/>
        </p:nvSpPr>
        <p:spPr>
          <a:xfrm>
            <a:off x="1129415" y="2847256"/>
            <a:ext cx="1313180" cy="646331"/>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Automata </a:t>
            </a:r>
          </a:p>
          <a:p>
            <a:pPr algn="ctr"/>
            <a:r>
              <a:rPr lang="en-US" dirty="0" smtClean="0">
                <a:solidFill>
                  <a:srgbClr val="FF0000"/>
                </a:solidFill>
                <a:latin typeface="Bookman Old Style"/>
                <a:cs typeface="Bookman Old Style"/>
              </a:rPr>
              <a:t>(Stanford) </a:t>
            </a:r>
          </a:p>
        </p:txBody>
      </p:sp>
      <p:sp>
        <p:nvSpPr>
          <p:cNvPr id="30" name="TextBox 29"/>
          <p:cNvSpPr txBox="1"/>
          <p:nvPr/>
        </p:nvSpPr>
        <p:spPr>
          <a:xfrm>
            <a:off x="2406737" y="1635740"/>
            <a:ext cx="1425478" cy="923330"/>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Algorithms </a:t>
            </a:r>
          </a:p>
          <a:p>
            <a:pPr algn="ctr"/>
            <a:r>
              <a:rPr lang="en-US" dirty="0" smtClean="0">
                <a:solidFill>
                  <a:srgbClr val="008000"/>
                </a:solidFill>
                <a:latin typeface="Bookman Old Style"/>
                <a:cs typeface="Bookman Old Style"/>
              </a:rPr>
              <a:t>Part 2 </a:t>
            </a:r>
          </a:p>
          <a:p>
            <a:pPr algn="ctr"/>
            <a:r>
              <a:rPr lang="en-US" dirty="0" smtClean="0">
                <a:solidFill>
                  <a:srgbClr val="008000"/>
                </a:solidFill>
                <a:latin typeface="Bookman Old Style"/>
                <a:cs typeface="Bookman Old Style"/>
              </a:rPr>
              <a:t>(Princeton) </a:t>
            </a:r>
          </a:p>
        </p:txBody>
      </p:sp>
      <p:sp>
        <p:nvSpPr>
          <p:cNvPr id="32" name="TextBox 31"/>
          <p:cNvSpPr txBox="1"/>
          <p:nvPr/>
        </p:nvSpPr>
        <p:spPr>
          <a:xfrm>
            <a:off x="184679" y="5276597"/>
            <a:ext cx="1885364" cy="923330"/>
          </a:xfrm>
          <a:prstGeom prst="rect">
            <a:avLst/>
          </a:prstGeom>
          <a:noFill/>
        </p:spPr>
        <p:txBody>
          <a:bodyPr wrap="none" rtlCol="0">
            <a:spAutoFit/>
          </a:bodyPr>
          <a:lstStyle/>
          <a:p>
            <a:pPr algn="ctr"/>
            <a:r>
              <a:rPr lang="en-US" dirty="0" smtClean="0">
                <a:solidFill>
                  <a:schemeClr val="accent5">
                    <a:lumMod val="75000"/>
                  </a:schemeClr>
                </a:solidFill>
                <a:latin typeface="Bookman Old Style"/>
                <a:cs typeface="Bookman Old Style"/>
              </a:rPr>
              <a:t>Introduction to </a:t>
            </a:r>
          </a:p>
          <a:p>
            <a:pPr algn="ctr"/>
            <a:r>
              <a:rPr lang="en-US" dirty="0" smtClean="0">
                <a:solidFill>
                  <a:schemeClr val="accent5">
                    <a:lumMod val="75000"/>
                  </a:schemeClr>
                </a:solidFill>
                <a:latin typeface="Bookman Old Style"/>
                <a:cs typeface="Bookman Old Style"/>
              </a:rPr>
              <a:t>Databases </a:t>
            </a:r>
          </a:p>
          <a:p>
            <a:pPr algn="ctr"/>
            <a:r>
              <a:rPr lang="en-US" dirty="0" smtClean="0">
                <a:solidFill>
                  <a:schemeClr val="accent5">
                    <a:lumMod val="75000"/>
                  </a:schemeClr>
                </a:solidFill>
                <a:latin typeface="Bookman Old Style"/>
                <a:cs typeface="Bookman Old Style"/>
              </a:rPr>
              <a:t>(Stanford) </a:t>
            </a:r>
          </a:p>
        </p:txBody>
      </p:sp>
      <p:sp>
        <p:nvSpPr>
          <p:cNvPr id="35" name="TextBox 34"/>
          <p:cNvSpPr txBox="1"/>
          <p:nvPr/>
        </p:nvSpPr>
        <p:spPr>
          <a:xfrm>
            <a:off x="6101740" y="3836504"/>
            <a:ext cx="2577523" cy="646331"/>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Software as a Service </a:t>
            </a:r>
          </a:p>
          <a:p>
            <a:pPr algn="ctr"/>
            <a:r>
              <a:rPr lang="en-US" dirty="0" smtClean="0">
                <a:solidFill>
                  <a:srgbClr val="660066"/>
                </a:solidFill>
                <a:latin typeface="Bookman Old Style"/>
                <a:cs typeface="Bookman Old Style"/>
              </a:rPr>
              <a:t>(UC Berkeley) </a:t>
            </a:r>
          </a:p>
        </p:txBody>
      </p:sp>
      <p:sp>
        <p:nvSpPr>
          <p:cNvPr id="28" name="TextBox 27"/>
          <p:cNvSpPr txBox="1"/>
          <p:nvPr/>
        </p:nvSpPr>
        <p:spPr>
          <a:xfrm>
            <a:off x="916949" y="513054"/>
            <a:ext cx="7382600" cy="461665"/>
          </a:xfrm>
          <a:prstGeom prst="rect">
            <a:avLst/>
          </a:prstGeom>
          <a:noFill/>
        </p:spPr>
        <p:txBody>
          <a:bodyPr wrap="none" rtlCol="0">
            <a:spAutoFit/>
          </a:bodyPr>
          <a:lstStyle/>
          <a:p>
            <a:pPr algn="ctr"/>
            <a:r>
              <a:rPr lang="en-US" sz="2400" dirty="0" smtClean="0">
                <a:solidFill>
                  <a:srgbClr val="000000"/>
                </a:solidFill>
                <a:latin typeface="Bookman Old Style"/>
                <a:cs typeface="Bookman Old Style"/>
              </a:rPr>
              <a:t>An Online Computer Science Curriculum (Core)</a:t>
            </a:r>
          </a:p>
        </p:txBody>
      </p:sp>
      <p:sp>
        <p:nvSpPr>
          <p:cNvPr id="38" name="Rectangle 37"/>
          <p:cNvSpPr/>
          <p:nvPr/>
        </p:nvSpPr>
        <p:spPr>
          <a:xfrm>
            <a:off x="5673415" y="5276597"/>
            <a:ext cx="1717087" cy="1200329"/>
          </a:xfrm>
          <a:prstGeom prst="rect">
            <a:avLst/>
          </a:prstGeom>
        </p:spPr>
        <p:txBody>
          <a:bodyPr wrap="none">
            <a:spAutoFit/>
          </a:bodyPr>
          <a:lstStyle/>
          <a:p>
            <a:pPr algn="ctr"/>
            <a:r>
              <a:rPr lang="en-US" dirty="0">
                <a:solidFill>
                  <a:srgbClr val="FF6600"/>
                </a:solidFill>
                <a:latin typeface="Bookman Old Style"/>
                <a:cs typeface="Bookman Old Style"/>
              </a:rPr>
              <a:t>CS188.1x </a:t>
            </a:r>
            <a:endParaRPr lang="en-US" dirty="0" smtClean="0">
              <a:solidFill>
                <a:srgbClr val="FF6600"/>
              </a:solidFill>
              <a:latin typeface="Bookman Old Style"/>
              <a:cs typeface="Bookman Old Style"/>
            </a:endParaRPr>
          </a:p>
          <a:p>
            <a:pPr algn="ctr"/>
            <a:r>
              <a:rPr lang="en-US" dirty="0" smtClean="0">
                <a:solidFill>
                  <a:srgbClr val="FF6600"/>
                </a:solidFill>
                <a:latin typeface="Bookman Old Style"/>
                <a:cs typeface="Bookman Old Style"/>
              </a:rPr>
              <a:t>Artificial </a:t>
            </a:r>
          </a:p>
          <a:p>
            <a:pPr algn="ctr"/>
            <a:r>
              <a:rPr lang="en-US" dirty="0" smtClean="0">
                <a:solidFill>
                  <a:srgbClr val="FF6600"/>
                </a:solidFill>
                <a:latin typeface="Bookman Old Style"/>
                <a:cs typeface="Bookman Old Style"/>
              </a:rPr>
              <a:t>Intelligence</a:t>
            </a:r>
          </a:p>
          <a:p>
            <a:pPr algn="ctr"/>
            <a:r>
              <a:rPr lang="en-US" dirty="0" smtClean="0">
                <a:solidFill>
                  <a:srgbClr val="FF6600"/>
                </a:solidFill>
                <a:latin typeface="Bookman Old Style"/>
                <a:cs typeface="Bookman Old Style"/>
              </a:rPr>
              <a:t>(UC Berkeley)</a:t>
            </a:r>
            <a:endParaRPr lang="en-US" dirty="0">
              <a:solidFill>
                <a:srgbClr val="FF6600"/>
              </a:solidFill>
              <a:latin typeface="Bookman Old Style"/>
              <a:cs typeface="Bookman Old Style"/>
            </a:endParaRPr>
          </a:p>
        </p:txBody>
      </p:sp>
      <p:sp>
        <p:nvSpPr>
          <p:cNvPr id="15" name="Rounded Rectangle 14"/>
          <p:cNvSpPr/>
          <p:nvPr/>
        </p:nvSpPr>
        <p:spPr>
          <a:xfrm>
            <a:off x="2119448" y="1600761"/>
            <a:ext cx="4687296" cy="95830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6" name="Rectangle 15"/>
          <p:cNvSpPr/>
          <p:nvPr/>
        </p:nvSpPr>
        <p:spPr>
          <a:xfrm>
            <a:off x="7549260" y="5276597"/>
            <a:ext cx="1472391" cy="1200329"/>
          </a:xfrm>
          <a:prstGeom prst="rect">
            <a:avLst/>
          </a:prstGeom>
        </p:spPr>
        <p:txBody>
          <a:bodyPr wrap="none">
            <a:spAutoFit/>
          </a:bodyPr>
          <a:lstStyle/>
          <a:p>
            <a:pPr algn="ctr"/>
            <a:r>
              <a:rPr lang="en-US" dirty="0" smtClean="0">
                <a:solidFill>
                  <a:srgbClr val="FF6600"/>
                </a:solidFill>
                <a:latin typeface="Bookman Old Style"/>
                <a:cs typeface="Bookman Old Style"/>
              </a:rPr>
              <a:t>CS373 </a:t>
            </a:r>
          </a:p>
          <a:p>
            <a:pPr algn="ctr"/>
            <a:r>
              <a:rPr lang="en-US" dirty="0" smtClean="0">
                <a:solidFill>
                  <a:srgbClr val="FF6600"/>
                </a:solidFill>
                <a:latin typeface="Bookman Old Style"/>
                <a:cs typeface="Bookman Old Style"/>
              </a:rPr>
              <a:t>Artificial </a:t>
            </a:r>
          </a:p>
          <a:p>
            <a:pPr algn="ctr"/>
            <a:r>
              <a:rPr lang="en-US" dirty="0" smtClean="0">
                <a:solidFill>
                  <a:srgbClr val="FF6600"/>
                </a:solidFill>
                <a:latin typeface="Bookman Old Style"/>
                <a:cs typeface="Bookman Old Style"/>
              </a:rPr>
              <a:t>Intelligence</a:t>
            </a:r>
          </a:p>
          <a:p>
            <a:pPr algn="ctr"/>
            <a:r>
              <a:rPr lang="en-US" dirty="0" smtClean="0">
                <a:solidFill>
                  <a:srgbClr val="FF6600"/>
                </a:solidFill>
                <a:latin typeface="Bookman Old Style"/>
                <a:cs typeface="Bookman Old Style"/>
              </a:rPr>
              <a:t>(</a:t>
            </a:r>
            <a:r>
              <a:rPr lang="en-US" dirty="0" err="1" smtClean="0">
                <a:solidFill>
                  <a:srgbClr val="FF6600"/>
                </a:solidFill>
                <a:latin typeface="Bookman Old Style"/>
                <a:cs typeface="Bookman Old Style"/>
              </a:rPr>
              <a:t>Udacity</a:t>
            </a:r>
            <a:r>
              <a:rPr lang="en-US" dirty="0" smtClean="0">
                <a:solidFill>
                  <a:srgbClr val="FF6600"/>
                </a:solidFill>
                <a:latin typeface="Bookman Old Style"/>
                <a:cs typeface="Bookman Old Style"/>
              </a:rPr>
              <a:t>)</a:t>
            </a:r>
            <a:endParaRPr lang="en-US" dirty="0">
              <a:solidFill>
                <a:srgbClr val="FF6600"/>
              </a:solidFill>
              <a:latin typeface="Bookman Old Style"/>
              <a:cs typeface="Bookman Old Style"/>
            </a:endParaRPr>
          </a:p>
        </p:txBody>
      </p:sp>
      <p:sp>
        <p:nvSpPr>
          <p:cNvPr id="17" name="TextBox 16"/>
          <p:cNvSpPr txBox="1"/>
          <p:nvPr/>
        </p:nvSpPr>
        <p:spPr>
          <a:xfrm>
            <a:off x="6740492" y="1473625"/>
            <a:ext cx="1433680" cy="584776"/>
          </a:xfrm>
          <a:prstGeom prst="rect">
            <a:avLst/>
          </a:prstGeom>
          <a:noFill/>
        </p:spPr>
        <p:txBody>
          <a:bodyPr wrap="none" rtlCol="0">
            <a:spAutoFit/>
          </a:bodyPr>
          <a:lstStyle/>
          <a:p>
            <a:r>
              <a:rPr lang="en-US" sz="1600" i="1" dirty="0" smtClean="0">
                <a:latin typeface="Bookman Old Style"/>
                <a:cs typeface="Bookman Old Style"/>
              </a:rPr>
              <a:t>“equivalent”</a:t>
            </a:r>
          </a:p>
          <a:p>
            <a:r>
              <a:rPr lang="en-US" sz="1600" i="1" dirty="0" smtClean="0">
                <a:latin typeface="Bookman Old Style"/>
                <a:cs typeface="Bookman Old Style"/>
              </a:rPr>
              <a:t>alternatives</a:t>
            </a:r>
            <a:endParaRPr lang="en-US" sz="1600" i="1" dirty="0">
              <a:latin typeface="Bookman Old Style"/>
              <a:cs typeface="Bookman Old Style"/>
            </a:endParaRPr>
          </a:p>
        </p:txBody>
      </p:sp>
      <p:sp>
        <p:nvSpPr>
          <p:cNvPr id="19" name="TextBox 18"/>
          <p:cNvSpPr txBox="1"/>
          <p:nvPr/>
        </p:nvSpPr>
        <p:spPr>
          <a:xfrm>
            <a:off x="3324616" y="3836504"/>
            <a:ext cx="2457824" cy="923330"/>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Design of </a:t>
            </a:r>
          </a:p>
          <a:p>
            <a:pPr algn="ctr"/>
            <a:r>
              <a:rPr lang="en-US" dirty="0" smtClean="0">
                <a:solidFill>
                  <a:srgbClr val="660066"/>
                </a:solidFill>
                <a:latin typeface="Bookman Old Style"/>
                <a:cs typeface="Bookman Old Style"/>
              </a:rPr>
              <a:t>Computer Programs</a:t>
            </a:r>
          </a:p>
          <a:p>
            <a:pPr algn="ctr"/>
            <a:r>
              <a:rPr lang="en-US" dirty="0" smtClean="0">
                <a:solidFill>
                  <a:srgbClr val="660066"/>
                </a:solidFill>
                <a:latin typeface="Bookman Old Style"/>
                <a:cs typeface="Bookman Old Style"/>
              </a:rPr>
              <a:t>(</a:t>
            </a:r>
            <a:r>
              <a:rPr lang="en-US" dirty="0" err="1" smtClean="0">
                <a:solidFill>
                  <a:srgbClr val="660066"/>
                </a:solidFill>
                <a:latin typeface="Bookman Old Style"/>
                <a:cs typeface="Bookman Old Style"/>
              </a:rPr>
              <a:t>Udacity</a:t>
            </a:r>
            <a:r>
              <a:rPr lang="en-US" dirty="0" smtClean="0">
                <a:solidFill>
                  <a:srgbClr val="660066"/>
                </a:solidFill>
                <a:latin typeface="Bookman Old Style"/>
                <a:cs typeface="Bookman Old Style"/>
              </a:rPr>
              <a:t>) </a:t>
            </a:r>
          </a:p>
        </p:txBody>
      </p:sp>
      <p:sp>
        <p:nvSpPr>
          <p:cNvPr id="20" name="TextBox 19"/>
          <p:cNvSpPr txBox="1"/>
          <p:nvPr/>
        </p:nvSpPr>
        <p:spPr>
          <a:xfrm>
            <a:off x="3768423" y="5298390"/>
            <a:ext cx="1979027" cy="923330"/>
          </a:xfrm>
          <a:prstGeom prst="rect">
            <a:avLst/>
          </a:prstGeom>
          <a:noFill/>
        </p:spPr>
        <p:txBody>
          <a:bodyPr wrap="none" rtlCol="0">
            <a:spAutoFit/>
          </a:bodyPr>
          <a:lstStyle/>
          <a:p>
            <a:pPr algn="ctr"/>
            <a:r>
              <a:rPr lang="en-US" dirty="0" smtClean="0">
                <a:solidFill>
                  <a:schemeClr val="accent5">
                    <a:lumMod val="75000"/>
                  </a:schemeClr>
                </a:solidFill>
                <a:latin typeface="Bookman Old Style"/>
                <a:cs typeface="Bookman Old Style"/>
              </a:rPr>
              <a:t>Computer </a:t>
            </a:r>
          </a:p>
          <a:p>
            <a:pPr algn="ctr"/>
            <a:r>
              <a:rPr lang="en-US" dirty="0" smtClean="0">
                <a:solidFill>
                  <a:schemeClr val="accent5">
                    <a:lumMod val="75000"/>
                  </a:schemeClr>
                </a:solidFill>
                <a:latin typeface="Bookman Old Style"/>
                <a:cs typeface="Bookman Old Style"/>
              </a:rPr>
              <a:t>Networks</a:t>
            </a:r>
          </a:p>
          <a:p>
            <a:pPr algn="ctr"/>
            <a:r>
              <a:rPr lang="en-US" dirty="0" smtClean="0">
                <a:solidFill>
                  <a:schemeClr val="accent5">
                    <a:lumMod val="75000"/>
                  </a:schemeClr>
                </a:solidFill>
                <a:latin typeface="Bookman Old Style"/>
                <a:cs typeface="Bookman Old Style"/>
              </a:rPr>
              <a:t> (U Washington) </a:t>
            </a:r>
          </a:p>
        </p:txBody>
      </p:sp>
      <p:sp>
        <p:nvSpPr>
          <p:cNvPr id="21" name="Rounded Rectangle 20"/>
          <p:cNvSpPr/>
          <p:nvPr/>
        </p:nvSpPr>
        <p:spPr>
          <a:xfrm>
            <a:off x="5620537" y="5285130"/>
            <a:ext cx="3401114" cy="119179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23" name="TextBox 22"/>
          <p:cNvSpPr txBox="1"/>
          <p:nvPr/>
        </p:nvSpPr>
        <p:spPr>
          <a:xfrm>
            <a:off x="7375943" y="6550223"/>
            <a:ext cx="1768057" cy="307777"/>
          </a:xfrm>
          <a:prstGeom prst="rect">
            <a:avLst/>
          </a:prstGeom>
          <a:noFill/>
        </p:spPr>
        <p:txBody>
          <a:bodyPr wrap="none" rtlCol="0">
            <a:spAutoFit/>
          </a:bodyPr>
          <a:lstStyle/>
          <a:p>
            <a:r>
              <a:rPr lang="en-US" sz="1400" dirty="0" smtClean="0">
                <a:latin typeface="Bookman Old Style"/>
                <a:cs typeface="Bookman Old Style"/>
              </a:rPr>
              <a:t>Douglas H. Fisher</a:t>
            </a:r>
            <a:endParaRPr lang="en-US" sz="1400" dirty="0">
              <a:latin typeface="Bookman Old Style"/>
              <a:cs typeface="Bookman Old Style"/>
            </a:endParaRPr>
          </a:p>
        </p:txBody>
      </p:sp>
    </p:spTree>
    <p:extLst>
      <p:ext uri="{BB962C8B-B14F-4D97-AF65-F5344CB8AC3E}">
        <p14:creationId xmlns:p14="http://schemas.microsoft.com/office/powerpoint/2010/main" val="1491530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37" y="1388393"/>
            <a:ext cx="2791650" cy="646331"/>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Writing in the Sciences </a:t>
            </a:r>
          </a:p>
          <a:p>
            <a:pPr algn="ctr"/>
            <a:r>
              <a:rPr lang="en-US" dirty="0" smtClean="0">
                <a:solidFill>
                  <a:srgbClr val="FF0000"/>
                </a:solidFill>
                <a:latin typeface="Bookman Old Style"/>
                <a:cs typeface="Bookman Old Style"/>
              </a:rPr>
              <a:t>(Stanford) </a:t>
            </a:r>
          </a:p>
        </p:txBody>
      </p:sp>
      <p:sp>
        <p:nvSpPr>
          <p:cNvPr id="5" name="TextBox 4"/>
          <p:cNvSpPr txBox="1"/>
          <p:nvPr/>
        </p:nvSpPr>
        <p:spPr>
          <a:xfrm>
            <a:off x="477419" y="2235496"/>
            <a:ext cx="2813591" cy="646331"/>
          </a:xfrm>
          <a:prstGeom prst="rect">
            <a:avLst/>
          </a:prstGeom>
          <a:noFill/>
        </p:spPr>
        <p:txBody>
          <a:bodyPr wrap="none" rtlCol="0">
            <a:spAutoFit/>
          </a:bodyPr>
          <a:lstStyle/>
          <a:p>
            <a:pPr algn="ctr"/>
            <a:r>
              <a:rPr lang="en-US" dirty="0" err="1" smtClean="0">
                <a:solidFill>
                  <a:srgbClr val="660066"/>
                </a:solidFill>
                <a:latin typeface="Bookman Old Style"/>
                <a:cs typeface="Bookman Old Style"/>
              </a:rPr>
              <a:t>Sci</a:t>
            </a:r>
            <a:r>
              <a:rPr lang="en-US" dirty="0" smtClean="0">
                <a:solidFill>
                  <a:srgbClr val="660066"/>
                </a:solidFill>
                <a:latin typeface="Bookman Old Style"/>
                <a:cs typeface="Bookman Old Style"/>
              </a:rPr>
              <a:t>, Tech, </a:t>
            </a:r>
            <a:r>
              <a:rPr lang="en-US" dirty="0" err="1" smtClean="0">
                <a:solidFill>
                  <a:srgbClr val="660066"/>
                </a:solidFill>
                <a:latin typeface="Bookman Old Style"/>
                <a:cs typeface="Bookman Old Style"/>
              </a:rPr>
              <a:t>Soc</a:t>
            </a:r>
            <a:r>
              <a:rPr lang="en-US" dirty="0" smtClean="0">
                <a:solidFill>
                  <a:srgbClr val="660066"/>
                </a:solidFill>
                <a:latin typeface="Bookman Old Style"/>
                <a:cs typeface="Bookman Old Style"/>
              </a:rPr>
              <a:t> in China </a:t>
            </a:r>
          </a:p>
          <a:p>
            <a:pPr algn="ctr"/>
            <a:r>
              <a:rPr lang="en-US" dirty="0" smtClean="0">
                <a:solidFill>
                  <a:srgbClr val="660066"/>
                </a:solidFill>
                <a:latin typeface="Bookman Old Style"/>
                <a:cs typeface="Bookman Old Style"/>
              </a:rPr>
              <a:t>(Hong Kong) </a:t>
            </a:r>
          </a:p>
        </p:txBody>
      </p:sp>
      <p:sp>
        <p:nvSpPr>
          <p:cNvPr id="6" name="TextBox 5"/>
          <p:cNvSpPr txBox="1"/>
          <p:nvPr/>
        </p:nvSpPr>
        <p:spPr>
          <a:xfrm>
            <a:off x="3746434" y="1411332"/>
            <a:ext cx="4982103" cy="646331"/>
          </a:xfrm>
          <a:prstGeom prst="rect">
            <a:avLst/>
          </a:prstGeom>
          <a:noFill/>
        </p:spPr>
        <p:txBody>
          <a:bodyPr wrap="none" rtlCol="0">
            <a:spAutoFit/>
          </a:bodyPr>
          <a:lstStyle/>
          <a:p>
            <a:pPr algn="ctr"/>
            <a:r>
              <a:rPr lang="en-US" dirty="0" smtClean="0">
                <a:solidFill>
                  <a:schemeClr val="accent5"/>
                </a:solidFill>
                <a:latin typeface="Bookman Old Style"/>
                <a:cs typeface="Bookman Old Style"/>
              </a:rPr>
              <a:t>Internet History, Technology, and Security </a:t>
            </a:r>
          </a:p>
          <a:p>
            <a:pPr algn="ctr"/>
            <a:r>
              <a:rPr lang="en-US" dirty="0" smtClean="0">
                <a:solidFill>
                  <a:schemeClr val="accent5"/>
                </a:solidFill>
                <a:latin typeface="Bookman Old Style"/>
                <a:cs typeface="Bookman Old Style"/>
              </a:rPr>
              <a:t>(Michigan) </a:t>
            </a:r>
          </a:p>
        </p:txBody>
      </p:sp>
      <p:sp>
        <p:nvSpPr>
          <p:cNvPr id="7" name="TextBox 6"/>
          <p:cNvSpPr txBox="1"/>
          <p:nvPr/>
        </p:nvSpPr>
        <p:spPr>
          <a:xfrm>
            <a:off x="1333176" y="181044"/>
            <a:ext cx="6404317" cy="830997"/>
          </a:xfrm>
          <a:prstGeom prst="rect">
            <a:avLst/>
          </a:prstGeom>
          <a:noFill/>
        </p:spPr>
        <p:txBody>
          <a:bodyPr wrap="none" rtlCol="0">
            <a:spAutoFit/>
          </a:bodyPr>
          <a:lstStyle/>
          <a:p>
            <a:pPr algn="ctr"/>
            <a:r>
              <a:rPr lang="en-US" sz="2400" dirty="0" smtClean="0">
                <a:solidFill>
                  <a:srgbClr val="000000"/>
                </a:solidFill>
                <a:latin typeface="Bookman Old Style"/>
                <a:cs typeface="Bookman Old Style"/>
              </a:rPr>
              <a:t>An Online Computer Science Curriculum</a:t>
            </a:r>
          </a:p>
          <a:p>
            <a:pPr algn="ctr"/>
            <a:r>
              <a:rPr lang="en-US" sz="2400" dirty="0" smtClean="0">
                <a:solidFill>
                  <a:srgbClr val="000000"/>
                </a:solidFill>
                <a:latin typeface="Bookman Old Style"/>
                <a:cs typeface="Bookman Old Style"/>
              </a:rPr>
              <a:t>Tech/</a:t>
            </a:r>
            <a:r>
              <a:rPr lang="en-US" sz="2400" dirty="0" err="1" smtClean="0">
                <a:solidFill>
                  <a:srgbClr val="000000"/>
                </a:solidFill>
                <a:latin typeface="Bookman Old Style"/>
                <a:cs typeface="Bookman Old Style"/>
              </a:rPr>
              <a:t>Soc</a:t>
            </a:r>
            <a:endParaRPr lang="en-US" sz="2400" dirty="0" smtClean="0">
              <a:solidFill>
                <a:srgbClr val="000000"/>
              </a:solidFill>
              <a:latin typeface="Bookman Old Style"/>
              <a:cs typeface="Bookman Old Style"/>
            </a:endParaRPr>
          </a:p>
        </p:txBody>
      </p:sp>
      <p:sp>
        <p:nvSpPr>
          <p:cNvPr id="8" name="TextBox 7"/>
          <p:cNvSpPr txBox="1"/>
          <p:nvPr/>
        </p:nvSpPr>
        <p:spPr>
          <a:xfrm>
            <a:off x="5407119" y="2261397"/>
            <a:ext cx="2797423" cy="646331"/>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How to Build a Startup </a:t>
            </a:r>
          </a:p>
          <a:p>
            <a:pPr algn="ctr"/>
            <a:r>
              <a:rPr lang="en-US" dirty="0" smtClean="0">
                <a:solidFill>
                  <a:srgbClr val="FF0000"/>
                </a:solidFill>
                <a:latin typeface="Bookman Old Style"/>
                <a:cs typeface="Bookman Old Style"/>
              </a:rPr>
              <a:t>(</a:t>
            </a:r>
            <a:r>
              <a:rPr lang="en-US" dirty="0" err="1" smtClean="0">
                <a:solidFill>
                  <a:srgbClr val="FF0000"/>
                </a:solidFill>
                <a:latin typeface="Bookman Old Style"/>
                <a:cs typeface="Bookman Old Style"/>
              </a:rPr>
              <a:t>Udacity</a:t>
            </a:r>
            <a:r>
              <a:rPr lang="en-US" dirty="0" smtClean="0">
                <a:solidFill>
                  <a:srgbClr val="FF0000"/>
                </a:solidFill>
                <a:latin typeface="Bookman Old Style"/>
                <a:cs typeface="Bookman Old Style"/>
              </a:rPr>
              <a:t>) </a:t>
            </a:r>
          </a:p>
        </p:txBody>
      </p:sp>
      <p:sp>
        <p:nvSpPr>
          <p:cNvPr id="9" name="TextBox 8"/>
          <p:cNvSpPr txBox="1"/>
          <p:nvPr/>
        </p:nvSpPr>
        <p:spPr>
          <a:xfrm>
            <a:off x="3495689" y="1884195"/>
            <a:ext cx="1441420" cy="1200329"/>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Securing </a:t>
            </a:r>
          </a:p>
          <a:p>
            <a:pPr algn="ctr"/>
            <a:r>
              <a:rPr lang="en-US" dirty="0" smtClean="0">
                <a:solidFill>
                  <a:srgbClr val="008000"/>
                </a:solidFill>
                <a:latin typeface="Bookman Old Style"/>
                <a:cs typeface="Bookman Old Style"/>
              </a:rPr>
              <a:t>Digital </a:t>
            </a:r>
          </a:p>
          <a:p>
            <a:pPr algn="ctr"/>
            <a:r>
              <a:rPr lang="en-US" dirty="0" smtClean="0">
                <a:solidFill>
                  <a:srgbClr val="008000"/>
                </a:solidFill>
                <a:latin typeface="Bookman Old Style"/>
                <a:cs typeface="Bookman Old Style"/>
              </a:rPr>
              <a:t>Democracy</a:t>
            </a:r>
          </a:p>
          <a:p>
            <a:pPr algn="ctr"/>
            <a:r>
              <a:rPr lang="en-US" dirty="0" smtClean="0">
                <a:solidFill>
                  <a:srgbClr val="008000"/>
                </a:solidFill>
                <a:latin typeface="Bookman Old Style"/>
                <a:cs typeface="Bookman Old Style"/>
              </a:rPr>
              <a:t>(Michigan) </a:t>
            </a:r>
          </a:p>
        </p:txBody>
      </p:sp>
      <p:sp>
        <p:nvSpPr>
          <p:cNvPr id="10" name="TextBox 9"/>
          <p:cNvSpPr txBox="1"/>
          <p:nvPr/>
        </p:nvSpPr>
        <p:spPr>
          <a:xfrm>
            <a:off x="5913137" y="3013607"/>
            <a:ext cx="2723823" cy="1200329"/>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Information Security </a:t>
            </a:r>
          </a:p>
          <a:p>
            <a:pPr algn="ctr"/>
            <a:r>
              <a:rPr lang="en-US" dirty="0" smtClean="0">
                <a:solidFill>
                  <a:srgbClr val="008000"/>
                </a:solidFill>
                <a:latin typeface="Bookman Old Style"/>
                <a:cs typeface="Bookman Old Style"/>
              </a:rPr>
              <a:t>and Risk Management </a:t>
            </a:r>
          </a:p>
          <a:p>
            <a:pPr algn="ctr"/>
            <a:r>
              <a:rPr lang="en-US" dirty="0">
                <a:solidFill>
                  <a:srgbClr val="008000"/>
                </a:solidFill>
                <a:latin typeface="Bookman Old Style"/>
                <a:cs typeface="Bookman Old Style"/>
              </a:rPr>
              <a:t>i</a:t>
            </a:r>
            <a:r>
              <a:rPr lang="en-US" dirty="0" smtClean="0">
                <a:solidFill>
                  <a:srgbClr val="008000"/>
                </a:solidFill>
                <a:latin typeface="Bookman Old Style"/>
                <a:cs typeface="Bookman Old Style"/>
              </a:rPr>
              <a:t>n Context </a:t>
            </a:r>
          </a:p>
          <a:p>
            <a:pPr algn="ctr"/>
            <a:r>
              <a:rPr lang="en-US" dirty="0" smtClean="0">
                <a:solidFill>
                  <a:srgbClr val="008000"/>
                </a:solidFill>
                <a:latin typeface="Bookman Old Style"/>
                <a:cs typeface="Bookman Old Style"/>
              </a:rPr>
              <a:t>(U Washington) </a:t>
            </a:r>
          </a:p>
        </p:txBody>
      </p:sp>
      <p:sp>
        <p:nvSpPr>
          <p:cNvPr id="11" name="TextBox 10"/>
          <p:cNvSpPr txBox="1"/>
          <p:nvPr/>
        </p:nvSpPr>
        <p:spPr>
          <a:xfrm>
            <a:off x="477419" y="3041411"/>
            <a:ext cx="1877437" cy="923330"/>
          </a:xfrm>
          <a:prstGeom prst="rect">
            <a:avLst/>
          </a:prstGeom>
          <a:noFill/>
        </p:spPr>
        <p:txBody>
          <a:bodyPr wrap="none" rtlCol="0">
            <a:spAutoFit/>
          </a:bodyPr>
          <a:lstStyle/>
          <a:p>
            <a:pPr algn="ctr"/>
            <a:r>
              <a:rPr lang="en-US" dirty="0" smtClean="0">
                <a:solidFill>
                  <a:schemeClr val="accent5"/>
                </a:solidFill>
                <a:latin typeface="Bookman Old Style"/>
                <a:cs typeface="Bookman Old Style"/>
              </a:rPr>
              <a:t>Computational </a:t>
            </a:r>
          </a:p>
          <a:p>
            <a:pPr algn="ctr"/>
            <a:r>
              <a:rPr lang="en-US" dirty="0" smtClean="0">
                <a:solidFill>
                  <a:schemeClr val="accent5"/>
                </a:solidFill>
                <a:latin typeface="Bookman Old Style"/>
                <a:cs typeface="Bookman Old Style"/>
              </a:rPr>
              <a:t>Investing</a:t>
            </a:r>
          </a:p>
          <a:p>
            <a:pPr algn="ctr"/>
            <a:r>
              <a:rPr lang="en-US" dirty="0" smtClean="0">
                <a:solidFill>
                  <a:schemeClr val="accent5"/>
                </a:solidFill>
                <a:latin typeface="Bookman Old Style"/>
                <a:cs typeface="Bookman Old Style"/>
              </a:rPr>
              <a:t>(</a:t>
            </a:r>
            <a:r>
              <a:rPr lang="en-US" dirty="0" err="1" smtClean="0">
                <a:solidFill>
                  <a:schemeClr val="accent5"/>
                </a:solidFill>
                <a:latin typeface="Bookman Old Style"/>
                <a:cs typeface="Bookman Old Style"/>
              </a:rPr>
              <a:t>GaTech</a:t>
            </a:r>
            <a:r>
              <a:rPr lang="en-US" dirty="0" smtClean="0">
                <a:solidFill>
                  <a:schemeClr val="accent5"/>
                </a:solidFill>
                <a:latin typeface="Bookman Old Style"/>
                <a:cs typeface="Bookman Old Style"/>
              </a:rPr>
              <a:t>) </a:t>
            </a:r>
          </a:p>
        </p:txBody>
      </p:sp>
      <p:sp>
        <p:nvSpPr>
          <p:cNvPr id="13" name="TextBox 12"/>
          <p:cNvSpPr txBox="1"/>
          <p:nvPr/>
        </p:nvSpPr>
        <p:spPr>
          <a:xfrm>
            <a:off x="2602884" y="3235053"/>
            <a:ext cx="3097460" cy="1200329"/>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Online Games: </a:t>
            </a:r>
          </a:p>
          <a:p>
            <a:pPr algn="ctr"/>
            <a:r>
              <a:rPr lang="en-US" dirty="0" smtClean="0">
                <a:solidFill>
                  <a:srgbClr val="660066"/>
                </a:solidFill>
                <a:latin typeface="Bookman Old Style"/>
                <a:cs typeface="Bookman Old Style"/>
              </a:rPr>
              <a:t>Literature, </a:t>
            </a:r>
          </a:p>
          <a:p>
            <a:pPr algn="ctr"/>
            <a:r>
              <a:rPr lang="en-US" dirty="0" smtClean="0">
                <a:solidFill>
                  <a:srgbClr val="660066"/>
                </a:solidFill>
                <a:latin typeface="Bookman Old Style"/>
                <a:cs typeface="Bookman Old Style"/>
              </a:rPr>
              <a:t>New Media, and Narrative</a:t>
            </a:r>
          </a:p>
          <a:p>
            <a:pPr algn="ctr"/>
            <a:r>
              <a:rPr lang="en-US" dirty="0" smtClean="0">
                <a:solidFill>
                  <a:srgbClr val="660066"/>
                </a:solidFill>
                <a:latin typeface="Bookman Old Style"/>
                <a:cs typeface="Bookman Old Style"/>
              </a:rPr>
              <a:t>(Vanderbilt) </a:t>
            </a:r>
          </a:p>
        </p:txBody>
      </p:sp>
      <p:sp>
        <p:nvSpPr>
          <p:cNvPr id="12" name="TextBox 11"/>
          <p:cNvSpPr txBox="1"/>
          <p:nvPr/>
        </p:nvSpPr>
        <p:spPr>
          <a:xfrm>
            <a:off x="105522" y="5767831"/>
            <a:ext cx="2249334" cy="923330"/>
          </a:xfrm>
          <a:prstGeom prst="rect">
            <a:avLst/>
          </a:prstGeom>
          <a:noFill/>
        </p:spPr>
        <p:txBody>
          <a:bodyPr wrap="none" rtlCol="0">
            <a:spAutoFit/>
          </a:bodyPr>
          <a:lstStyle/>
          <a:p>
            <a:pPr algn="ctr"/>
            <a:r>
              <a:rPr lang="en-US" dirty="0" smtClean="0">
                <a:latin typeface="Bookman Old Style"/>
                <a:cs typeface="Bookman Old Style"/>
              </a:rPr>
              <a:t>MySQL Databases</a:t>
            </a:r>
          </a:p>
          <a:p>
            <a:pPr algn="ctr"/>
            <a:r>
              <a:rPr lang="en-US" dirty="0" smtClean="0">
                <a:latin typeface="Bookman Old Style"/>
                <a:cs typeface="Bookman Old Style"/>
              </a:rPr>
              <a:t>For Beginners</a:t>
            </a:r>
          </a:p>
          <a:p>
            <a:pPr algn="ctr"/>
            <a:r>
              <a:rPr lang="en-US" dirty="0" smtClean="0">
                <a:latin typeface="Bookman Old Style"/>
                <a:cs typeface="Bookman Old Style"/>
              </a:rPr>
              <a:t>(</a:t>
            </a:r>
            <a:r>
              <a:rPr lang="en-US" dirty="0" err="1" smtClean="0">
                <a:latin typeface="Bookman Old Style"/>
                <a:cs typeface="Bookman Old Style"/>
              </a:rPr>
              <a:t>Udemy</a:t>
            </a:r>
            <a:r>
              <a:rPr lang="en-US" dirty="0" smtClean="0">
                <a:latin typeface="Bookman Old Style"/>
                <a:cs typeface="Bookman Old Style"/>
              </a:rPr>
              <a:t>) </a:t>
            </a:r>
          </a:p>
        </p:txBody>
      </p:sp>
      <p:sp>
        <p:nvSpPr>
          <p:cNvPr id="14" name="TextBox 13"/>
          <p:cNvSpPr txBox="1"/>
          <p:nvPr/>
        </p:nvSpPr>
        <p:spPr>
          <a:xfrm>
            <a:off x="1428393" y="4747415"/>
            <a:ext cx="2098952" cy="830997"/>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Specialized </a:t>
            </a:r>
          </a:p>
          <a:p>
            <a:pPr algn="ctr"/>
            <a:r>
              <a:rPr lang="en-US" sz="2400" dirty="0" smtClean="0">
                <a:solidFill>
                  <a:srgbClr val="0000FF"/>
                </a:solidFill>
                <a:latin typeface="Bookman Old Style"/>
                <a:cs typeface="Bookman Old Style"/>
              </a:rPr>
              <a:t>and Tutorial</a:t>
            </a:r>
          </a:p>
        </p:txBody>
      </p:sp>
      <p:sp>
        <p:nvSpPr>
          <p:cNvPr id="15" name="TextBox 14"/>
          <p:cNvSpPr txBox="1"/>
          <p:nvPr/>
        </p:nvSpPr>
        <p:spPr>
          <a:xfrm>
            <a:off x="2354856" y="5801441"/>
            <a:ext cx="2091400" cy="923330"/>
          </a:xfrm>
          <a:prstGeom prst="rect">
            <a:avLst/>
          </a:prstGeom>
          <a:noFill/>
        </p:spPr>
        <p:txBody>
          <a:bodyPr wrap="none" rtlCol="0">
            <a:spAutoFit/>
          </a:bodyPr>
          <a:lstStyle/>
          <a:p>
            <a:pPr algn="ctr"/>
            <a:r>
              <a:rPr lang="en-US" dirty="0" smtClean="0">
                <a:latin typeface="Bookman Old Style"/>
                <a:cs typeface="Bookman Old Style"/>
              </a:rPr>
              <a:t>Differential</a:t>
            </a:r>
          </a:p>
          <a:p>
            <a:pPr algn="ctr"/>
            <a:r>
              <a:rPr lang="en-US" dirty="0" smtClean="0">
                <a:latin typeface="Bookman Old Style"/>
                <a:cs typeface="Bookman Old Style"/>
              </a:rPr>
              <a:t>Equations</a:t>
            </a:r>
          </a:p>
          <a:p>
            <a:pPr algn="ctr"/>
            <a:r>
              <a:rPr lang="en-US" dirty="0" smtClean="0">
                <a:latin typeface="Bookman Old Style"/>
                <a:cs typeface="Bookman Old Style"/>
              </a:rPr>
              <a:t>(Khan Academy) </a:t>
            </a:r>
          </a:p>
        </p:txBody>
      </p:sp>
      <p:sp>
        <p:nvSpPr>
          <p:cNvPr id="16" name="TextBox 15"/>
          <p:cNvSpPr txBox="1"/>
          <p:nvPr/>
        </p:nvSpPr>
        <p:spPr>
          <a:xfrm>
            <a:off x="4481461" y="4899662"/>
            <a:ext cx="4247076" cy="461665"/>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Sciences, Humanities, Arts</a:t>
            </a:r>
          </a:p>
        </p:txBody>
      </p:sp>
      <p:sp>
        <p:nvSpPr>
          <p:cNvPr id="17" name="TextBox 16"/>
          <p:cNvSpPr txBox="1"/>
          <p:nvPr/>
        </p:nvSpPr>
        <p:spPr>
          <a:xfrm>
            <a:off x="5262308" y="5578412"/>
            <a:ext cx="2967479" cy="646331"/>
          </a:xfrm>
          <a:prstGeom prst="rect">
            <a:avLst/>
          </a:prstGeom>
          <a:noFill/>
        </p:spPr>
        <p:txBody>
          <a:bodyPr wrap="none" rtlCol="0">
            <a:spAutoFit/>
          </a:bodyPr>
          <a:lstStyle/>
          <a:p>
            <a:pPr algn="ctr"/>
            <a:r>
              <a:rPr lang="en-US" dirty="0" smtClean="0">
                <a:latin typeface="Bookman Old Style"/>
                <a:cs typeface="Bookman Old Style"/>
              </a:rPr>
              <a:t>few thus far, but enough</a:t>
            </a:r>
          </a:p>
          <a:p>
            <a:pPr algn="ctr"/>
            <a:r>
              <a:rPr lang="en-US" dirty="0" smtClean="0">
                <a:latin typeface="Bookman Old Style"/>
                <a:cs typeface="Bookman Old Style"/>
              </a:rPr>
              <a:t>To fill out a “major” </a:t>
            </a:r>
          </a:p>
        </p:txBody>
      </p:sp>
      <p:sp>
        <p:nvSpPr>
          <p:cNvPr id="19" name="TextBox 18"/>
          <p:cNvSpPr txBox="1"/>
          <p:nvPr/>
        </p:nvSpPr>
        <p:spPr>
          <a:xfrm>
            <a:off x="7375943" y="6550223"/>
            <a:ext cx="1768057" cy="307777"/>
          </a:xfrm>
          <a:prstGeom prst="rect">
            <a:avLst/>
          </a:prstGeom>
          <a:noFill/>
        </p:spPr>
        <p:txBody>
          <a:bodyPr wrap="none" rtlCol="0">
            <a:spAutoFit/>
          </a:bodyPr>
          <a:lstStyle/>
          <a:p>
            <a:r>
              <a:rPr lang="en-US" sz="1400" dirty="0" smtClean="0">
                <a:latin typeface="Bookman Old Style"/>
                <a:cs typeface="Bookman Old Style"/>
              </a:rPr>
              <a:t>Douglas H. Fisher</a:t>
            </a:r>
            <a:endParaRPr lang="en-US" sz="1400" dirty="0">
              <a:latin typeface="Bookman Old Style"/>
              <a:cs typeface="Bookman Old Style"/>
            </a:endParaRPr>
          </a:p>
        </p:txBody>
      </p:sp>
    </p:spTree>
    <p:extLst>
      <p:ext uri="{BB962C8B-B14F-4D97-AF65-F5344CB8AC3E}">
        <p14:creationId xmlns:p14="http://schemas.microsoft.com/office/powerpoint/2010/main" val="16386438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ope.png"/>
          <p:cNvPicPr>
            <a:picLocks noChangeAspect="1"/>
          </p:cNvPicPr>
          <p:nvPr/>
        </p:nvPicPr>
        <p:blipFill>
          <a:blip r:embed="rId2"/>
          <a:srcRect r="2466"/>
          <a:stretch>
            <a:fillRect/>
          </a:stretch>
        </p:blipFill>
        <p:spPr>
          <a:xfrm>
            <a:off x="5323542" y="2054387"/>
            <a:ext cx="2676551" cy="3016758"/>
          </a:xfrm>
          <a:prstGeom prst="rect">
            <a:avLst/>
          </a:prstGeom>
        </p:spPr>
      </p:pic>
      <p:sp>
        <p:nvSpPr>
          <p:cNvPr id="5" name="TextBox 4"/>
          <p:cNvSpPr txBox="1"/>
          <p:nvPr/>
        </p:nvSpPr>
        <p:spPr>
          <a:xfrm>
            <a:off x="457200" y="762000"/>
            <a:ext cx="8686800" cy="2800766"/>
          </a:xfrm>
          <a:prstGeom prst="rect">
            <a:avLst/>
          </a:prstGeom>
          <a:noFill/>
        </p:spPr>
        <p:txBody>
          <a:bodyPr wrap="square" rtlCol="0">
            <a:spAutoFit/>
          </a:bodyPr>
          <a:lstStyle/>
          <a:p>
            <a:r>
              <a:rPr lang="en-US" sz="1600" dirty="0" smtClean="0">
                <a:latin typeface="Bookman Old Style"/>
              </a:rPr>
              <a:t>Build on our previous course development activities (e.g., the highly interdisciplinary and popular “State of the Planet” course) by developing a distributed shared course across many institutions</a:t>
            </a:r>
          </a:p>
          <a:p>
            <a:endParaRPr lang="en-US" sz="1600" dirty="0">
              <a:latin typeface="Bookman Old Style"/>
            </a:endParaRPr>
          </a:p>
          <a:p>
            <a:r>
              <a:rPr lang="en-US" sz="1600" dirty="0" smtClean="0">
                <a:latin typeface="Bookman Old Style"/>
              </a:rPr>
              <a:t>Exploit existing infrastructure to develop and host courses</a:t>
            </a:r>
          </a:p>
          <a:p>
            <a:endParaRPr lang="en-US" sz="1600" dirty="0" smtClean="0">
              <a:latin typeface="Bookman Old Style"/>
            </a:endParaRPr>
          </a:p>
          <a:p>
            <a:r>
              <a:rPr lang="en-US" sz="1600" dirty="0" smtClean="0">
                <a:latin typeface="Bookman Old Style"/>
              </a:rPr>
              <a:t>Virtual technology to manage lectures, and form</a:t>
            </a:r>
            <a:r>
              <a:rPr lang="en-US" sz="1600" b="1" dirty="0" smtClean="0">
                <a:solidFill>
                  <a:schemeClr val="bg1"/>
                </a:solidFill>
                <a:latin typeface="Bookman Old Style"/>
              </a:rPr>
              <a:t>al and informal discussio</a:t>
            </a:r>
            <a:r>
              <a:rPr lang="en-US" sz="1600" dirty="0" smtClean="0">
                <a:latin typeface="Bookman Old Style"/>
              </a:rPr>
              <a:t>n groups</a:t>
            </a:r>
          </a:p>
          <a:p>
            <a:endParaRPr lang="en-US" sz="1600" dirty="0" smtClean="0">
              <a:latin typeface="Bookman Old Style"/>
            </a:endParaRPr>
          </a:p>
          <a:p>
            <a:r>
              <a:rPr lang="en-US" sz="1600" dirty="0">
                <a:latin typeface="Bookman Old Style"/>
              </a:rPr>
              <a:t>I</a:t>
            </a:r>
            <a:r>
              <a:rPr lang="en-US" sz="1600" dirty="0" smtClean="0">
                <a:latin typeface="Bookman Old Style"/>
              </a:rPr>
              <a:t>nstill a commitment to place through local and</a:t>
            </a:r>
            <a:r>
              <a:rPr lang="en-US" sz="1600" dirty="0" smtClean="0">
                <a:solidFill>
                  <a:schemeClr val="bg1"/>
                </a:solidFill>
                <a:latin typeface="Bookman Old Style"/>
              </a:rPr>
              <a:t> </a:t>
            </a:r>
            <a:r>
              <a:rPr lang="en-US" sz="1600" b="1" dirty="0" smtClean="0">
                <a:solidFill>
                  <a:schemeClr val="bg1"/>
                </a:solidFill>
                <a:latin typeface="Bookman Old Style"/>
              </a:rPr>
              <a:t>regional “super sections, </a:t>
            </a:r>
            <a:r>
              <a:rPr lang="en-US" sz="1600" dirty="0" smtClean="0">
                <a:latin typeface="Bookman Old Style"/>
              </a:rPr>
              <a:t>with course activities customized to regional challeng</a:t>
            </a:r>
            <a:r>
              <a:rPr lang="en-US" sz="1600" b="1" dirty="0" smtClean="0">
                <a:solidFill>
                  <a:schemeClr val="bg1"/>
                </a:solidFill>
                <a:latin typeface="Bookman Old Style"/>
              </a:rPr>
              <a:t>es</a:t>
            </a:r>
            <a:r>
              <a:rPr lang="en-US" sz="1600" dirty="0" smtClean="0">
                <a:latin typeface="Bookman Old Style"/>
              </a:rPr>
              <a:t> </a:t>
            </a:r>
          </a:p>
          <a:p>
            <a:endParaRPr lang="en-US" sz="1600" dirty="0" smtClean="0">
              <a:latin typeface="Bookman Old Style"/>
            </a:endParaRPr>
          </a:p>
        </p:txBody>
      </p:sp>
      <p:sp>
        <p:nvSpPr>
          <p:cNvPr id="6" name="TextBox 5"/>
          <p:cNvSpPr txBox="1"/>
          <p:nvPr/>
        </p:nvSpPr>
        <p:spPr>
          <a:xfrm>
            <a:off x="1957077" y="240268"/>
            <a:ext cx="5716379" cy="461665"/>
          </a:xfrm>
          <a:prstGeom prst="rect">
            <a:avLst/>
          </a:prstGeom>
          <a:noFill/>
        </p:spPr>
        <p:txBody>
          <a:bodyPr wrap="none" rtlCol="0">
            <a:spAutoFit/>
          </a:bodyPr>
          <a:lstStyle/>
          <a:p>
            <a:r>
              <a:rPr lang="en-US" sz="2400" dirty="0" smtClean="0">
                <a:solidFill>
                  <a:srgbClr val="0000FF"/>
                </a:solidFill>
                <a:latin typeface="Bookman Old Style"/>
              </a:rPr>
              <a:t>More on Distributed Shared Courses</a:t>
            </a:r>
            <a:endParaRPr lang="en-US" sz="2400" dirty="0">
              <a:solidFill>
                <a:srgbClr val="0000FF"/>
              </a:solidFill>
              <a:latin typeface="Bookman Old Style"/>
            </a:endParaRPr>
          </a:p>
        </p:txBody>
      </p:sp>
      <p:pic>
        <p:nvPicPr>
          <p:cNvPr id="7" name="Picture 6" descr="UnitedStates.png"/>
          <p:cNvPicPr>
            <a:picLocks noChangeAspect="1"/>
          </p:cNvPicPr>
          <p:nvPr/>
        </p:nvPicPr>
        <p:blipFill>
          <a:blip r:embed="rId3"/>
          <a:stretch>
            <a:fillRect/>
          </a:stretch>
        </p:blipFill>
        <p:spPr>
          <a:xfrm>
            <a:off x="457200" y="3723357"/>
            <a:ext cx="4219575" cy="2695575"/>
          </a:xfrm>
          <a:prstGeom prst="rect">
            <a:avLst/>
          </a:prstGeom>
        </p:spPr>
      </p:pic>
      <p:pic>
        <p:nvPicPr>
          <p:cNvPr id="8" name="Picture 7" descr="Africa.png"/>
          <p:cNvPicPr>
            <a:picLocks noChangeAspect="1"/>
          </p:cNvPicPr>
          <p:nvPr/>
        </p:nvPicPr>
        <p:blipFill>
          <a:blip r:embed="rId4"/>
          <a:stretch>
            <a:fillRect/>
          </a:stretch>
        </p:blipFill>
        <p:spPr>
          <a:xfrm>
            <a:off x="6172200" y="4480560"/>
            <a:ext cx="2352675" cy="2377440"/>
          </a:xfrm>
          <a:prstGeom prst="rect">
            <a:avLst/>
          </a:prstGeom>
        </p:spPr>
      </p:pic>
      <p:sp>
        <p:nvSpPr>
          <p:cNvPr id="9" name="TextBox 8"/>
          <p:cNvSpPr txBox="1"/>
          <p:nvPr/>
        </p:nvSpPr>
        <p:spPr>
          <a:xfrm>
            <a:off x="2794100" y="5071145"/>
            <a:ext cx="1274708" cy="523220"/>
          </a:xfrm>
          <a:prstGeom prst="rect">
            <a:avLst/>
          </a:prstGeom>
          <a:noFill/>
        </p:spPr>
        <p:txBody>
          <a:bodyPr wrap="none" rtlCol="0">
            <a:spAutoFit/>
          </a:bodyPr>
          <a:lstStyle/>
          <a:p>
            <a:pPr algn="ctr"/>
            <a:r>
              <a:rPr lang="en-US" sz="1400" dirty="0" smtClean="0">
                <a:solidFill>
                  <a:schemeClr val="bg1"/>
                </a:solidFill>
              </a:rPr>
              <a:t>Mid Tennessee</a:t>
            </a:r>
          </a:p>
          <a:p>
            <a:pPr algn="ctr"/>
            <a:r>
              <a:rPr lang="en-US" sz="1400" dirty="0" smtClean="0">
                <a:solidFill>
                  <a:schemeClr val="bg1"/>
                </a:solidFill>
              </a:rPr>
              <a:t>section</a:t>
            </a:r>
            <a:endParaRPr lang="en-US" sz="1400" dirty="0">
              <a:solidFill>
                <a:schemeClr val="bg1"/>
              </a:solidFill>
            </a:endParaRPr>
          </a:p>
        </p:txBody>
      </p:sp>
      <p:sp>
        <p:nvSpPr>
          <p:cNvPr id="10" name="TextBox 9"/>
          <p:cNvSpPr txBox="1"/>
          <p:nvPr/>
        </p:nvSpPr>
        <p:spPr>
          <a:xfrm>
            <a:off x="3378400" y="4480560"/>
            <a:ext cx="954107" cy="523220"/>
          </a:xfrm>
          <a:prstGeom prst="rect">
            <a:avLst/>
          </a:prstGeom>
          <a:noFill/>
        </p:spPr>
        <p:txBody>
          <a:bodyPr wrap="none" rtlCol="0">
            <a:spAutoFit/>
          </a:bodyPr>
          <a:lstStyle/>
          <a:p>
            <a:pPr algn="ctr"/>
            <a:r>
              <a:rPr lang="en-US" sz="1400" dirty="0" smtClean="0">
                <a:solidFill>
                  <a:schemeClr val="bg1"/>
                </a:solidFill>
              </a:rPr>
              <a:t>Central NY</a:t>
            </a:r>
          </a:p>
          <a:p>
            <a:pPr algn="ctr"/>
            <a:r>
              <a:rPr lang="en-US" sz="1400" dirty="0" smtClean="0">
                <a:solidFill>
                  <a:schemeClr val="bg1"/>
                </a:solidFill>
              </a:rPr>
              <a:t>section</a:t>
            </a:r>
            <a:endParaRPr lang="en-US" sz="1400" dirty="0">
              <a:solidFill>
                <a:schemeClr val="bg1"/>
              </a:solidFill>
            </a:endParaRPr>
          </a:p>
        </p:txBody>
      </p:sp>
      <p:sp>
        <p:nvSpPr>
          <p:cNvPr id="11" name="TextBox 10"/>
          <p:cNvSpPr txBox="1"/>
          <p:nvPr/>
        </p:nvSpPr>
        <p:spPr>
          <a:xfrm>
            <a:off x="2475589" y="4371350"/>
            <a:ext cx="902811" cy="523220"/>
          </a:xfrm>
          <a:prstGeom prst="rect">
            <a:avLst/>
          </a:prstGeom>
          <a:noFill/>
        </p:spPr>
        <p:txBody>
          <a:bodyPr wrap="none" rtlCol="0">
            <a:spAutoFit/>
          </a:bodyPr>
          <a:lstStyle/>
          <a:p>
            <a:pPr algn="ctr"/>
            <a:r>
              <a:rPr lang="en-US" sz="1400" dirty="0" err="1" smtClean="0">
                <a:solidFill>
                  <a:schemeClr val="bg1"/>
                </a:solidFill>
              </a:rPr>
              <a:t>Wisc</a:t>
            </a:r>
            <a:r>
              <a:rPr lang="en-US" sz="1400" dirty="0" smtClean="0">
                <a:solidFill>
                  <a:schemeClr val="bg1"/>
                </a:solidFill>
              </a:rPr>
              <a:t> Lake</a:t>
            </a:r>
          </a:p>
          <a:p>
            <a:pPr algn="ctr"/>
            <a:r>
              <a:rPr lang="en-US" sz="1400" dirty="0" smtClean="0">
                <a:solidFill>
                  <a:schemeClr val="bg1"/>
                </a:solidFill>
              </a:rPr>
              <a:t>section</a:t>
            </a:r>
            <a:endParaRPr lang="en-US" sz="1400" dirty="0">
              <a:solidFill>
                <a:schemeClr val="bg1"/>
              </a:solidFill>
            </a:endParaRPr>
          </a:p>
        </p:txBody>
      </p:sp>
      <p:sp>
        <p:nvSpPr>
          <p:cNvPr id="12" name="TextBox 11"/>
          <p:cNvSpPr txBox="1"/>
          <p:nvPr/>
        </p:nvSpPr>
        <p:spPr>
          <a:xfrm>
            <a:off x="914400" y="4109740"/>
            <a:ext cx="709161" cy="523220"/>
          </a:xfrm>
          <a:prstGeom prst="rect">
            <a:avLst/>
          </a:prstGeom>
          <a:noFill/>
        </p:spPr>
        <p:txBody>
          <a:bodyPr wrap="none" rtlCol="0">
            <a:spAutoFit/>
          </a:bodyPr>
          <a:lstStyle/>
          <a:p>
            <a:pPr algn="ctr"/>
            <a:r>
              <a:rPr lang="en-US" sz="1400" dirty="0" smtClean="0">
                <a:solidFill>
                  <a:schemeClr val="bg1"/>
                </a:solidFill>
              </a:rPr>
              <a:t>WC OR</a:t>
            </a:r>
          </a:p>
          <a:p>
            <a:pPr algn="ctr"/>
            <a:r>
              <a:rPr lang="en-US" sz="1400" dirty="0" smtClean="0">
                <a:solidFill>
                  <a:schemeClr val="bg1"/>
                </a:solidFill>
              </a:rPr>
              <a:t>section</a:t>
            </a:r>
            <a:endParaRPr lang="en-US" sz="1400" dirty="0">
              <a:solidFill>
                <a:schemeClr val="bg1"/>
              </a:solidFill>
            </a:endParaRPr>
          </a:p>
        </p:txBody>
      </p:sp>
      <p:sp>
        <p:nvSpPr>
          <p:cNvPr id="13" name="TextBox 12"/>
          <p:cNvSpPr txBox="1"/>
          <p:nvPr/>
        </p:nvSpPr>
        <p:spPr>
          <a:xfrm>
            <a:off x="457200" y="5003780"/>
            <a:ext cx="1486304" cy="523220"/>
          </a:xfrm>
          <a:prstGeom prst="rect">
            <a:avLst/>
          </a:prstGeom>
          <a:noFill/>
        </p:spPr>
        <p:txBody>
          <a:bodyPr wrap="none" rtlCol="0">
            <a:spAutoFit/>
          </a:bodyPr>
          <a:lstStyle/>
          <a:p>
            <a:pPr algn="ctr"/>
            <a:r>
              <a:rPr lang="en-US" sz="1400" dirty="0" smtClean="0">
                <a:solidFill>
                  <a:schemeClr val="bg1"/>
                </a:solidFill>
              </a:rPr>
              <a:t>San Gabriel Valley</a:t>
            </a:r>
          </a:p>
          <a:p>
            <a:pPr algn="ctr"/>
            <a:r>
              <a:rPr lang="en-US" sz="1400" dirty="0" smtClean="0">
                <a:solidFill>
                  <a:schemeClr val="bg1"/>
                </a:solidFill>
              </a:rPr>
              <a:t>section</a:t>
            </a:r>
            <a:endParaRPr lang="en-US" sz="1400" dirty="0">
              <a:solidFill>
                <a:schemeClr val="bg1"/>
              </a:solidFill>
            </a:endParaRPr>
          </a:p>
        </p:txBody>
      </p:sp>
      <p:sp>
        <p:nvSpPr>
          <p:cNvPr id="14" name="TextBox 13"/>
          <p:cNvSpPr txBox="1"/>
          <p:nvPr/>
        </p:nvSpPr>
        <p:spPr>
          <a:xfrm>
            <a:off x="6858000" y="5332755"/>
            <a:ext cx="741684" cy="523220"/>
          </a:xfrm>
          <a:prstGeom prst="rect">
            <a:avLst/>
          </a:prstGeom>
          <a:noFill/>
        </p:spPr>
        <p:txBody>
          <a:bodyPr wrap="none" rtlCol="0">
            <a:spAutoFit/>
          </a:bodyPr>
          <a:lstStyle/>
          <a:p>
            <a:pPr algn="ctr"/>
            <a:r>
              <a:rPr lang="en-US" sz="1400" dirty="0" smtClean="0">
                <a:solidFill>
                  <a:schemeClr val="bg1"/>
                </a:solidFill>
              </a:rPr>
              <a:t>Uganda</a:t>
            </a:r>
          </a:p>
          <a:p>
            <a:pPr algn="ctr"/>
            <a:r>
              <a:rPr lang="en-US" sz="1400" dirty="0" smtClean="0">
                <a:solidFill>
                  <a:schemeClr val="bg1"/>
                </a:solidFill>
              </a:rPr>
              <a:t>section</a:t>
            </a:r>
            <a:endParaRPr lang="en-US" sz="1400" dirty="0">
              <a:solidFill>
                <a:schemeClr val="bg1"/>
              </a:solidFill>
            </a:endParaRPr>
          </a:p>
        </p:txBody>
      </p:sp>
      <p:sp>
        <p:nvSpPr>
          <p:cNvPr id="15" name="TextBox 14"/>
          <p:cNvSpPr txBox="1"/>
          <p:nvPr/>
        </p:nvSpPr>
        <p:spPr>
          <a:xfrm>
            <a:off x="6172200" y="3723357"/>
            <a:ext cx="777714" cy="523220"/>
          </a:xfrm>
          <a:prstGeom prst="rect">
            <a:avLst/>
          </a:prstGeom>
          <a:noFill/>
        </p:spPr>
        <p:txBody>
          <a:bodyPr wrap="none" rtlCol="0">
            <a:spAutoFit/>
          </a:bodyPr>
          <a:lstStyle/>
          <a:p>
            <a:pPr algn="ctr"/>
            <a:r>
              <a:rPr lang="en-US" sz="1400" dirty="0" smtClean="0">
                <a:solidFill>
                  <a:schemeClr val="bg1"/>
                </a:solidFill>
              </a:rPr>
              <a:t>Bologna</a:t>
            </a:r>
          </a:p>
          <a:p>
            <a:pPr algn="ctr"/>
            <a:r>
              <a:rPr lang="en-US" sz="1400" dirty="0" smtClean="0">
                <a:solidFill>
                  <a:schemeClr val="bg1"/>
                </a:solidFill>
              </a:rPr>
              <a:t>section</a:t>
            </a:r>
            <a:endParaRPr lang="en-US" sz="1400" dirty="0">
              <a:solidFill>
                <a:schemeClr val="bg1"/>
              </a:solidFill>
            </a:endParaRPr>
          </a:p>
        </p:txBody>
      </p:sp>
      <p:sp>
        <p:nvSpPr>
          <p:cNvPr id="16" name="TextBox 15"/>
          <p:cNvSpPr txBox="1"/>
          <p:nvPr/>
        </p:nvSpPr>
        <p:spPr>
          <a:xfrm>
            <a:off x="356260" y="6418932"/>
            <a:ext cx="5815940" cy="369332"/>
          </a:xfrm>
          <a:prstGeom prst="rect">
            <a:avLst/>
          </a:prstGeom>
          <a:noFill/>
        </p:spPr>
        <p:txBody>
          <a:bodyPr wrap="none" rtlCol="0">
            <a:spAutoFit/>
          </a:bodyPr>
          <a:lstStyle/>
          <a:p>
            <a:r>
              <a:rPr lang="en-US" dirty="0" smtClean="0">
                <a:solidFill>
                  <a:srgbClr val="FF0000"/>
                </a:solidFill>
              </a:rPr>
              <a:t>One general theme: what will my region be like in 40 years?</a:t>
            </a:r>
            <a:endParaRPr lang="en-US" dirty="0">
              <a:solidFill>
                <a:srgbClr val="FF0000"/>
              </a:solidFill>
            </a:endParaRPr>
          </a:p>
        </p:txBody>
      </p:sp>
      <p:sp>
        <p:nvSpPr>
          <p:cNvPr id="17" name="TextBox 16"/>
          <p:cNvSpPr txBox="1"/>
          <p:nvPr/>
        </p:nvSpPr>
        <p:spPr>
          <a:xfrm rot="16200000">
            <a:off x="8267823" y="5981823"/>
            <a:ext cx="1444576" cy="307777"/>
          </a:xfrm>
          <a:prstGeom prst="rect">
            <a:avLst/>
          </a:prstGeom>
          <a:noFill/>
        </p:spPr>
        <p:txBody>
          <a:bodyPr wrap="none" rtlCol="0">
            <a:spAutoFit/>
          </a:bodyPr>
          <a:lstStyle/>
          <a:p>
            <a:r>
              <a:rPr lang="en-US" sz="1400" dirty="0" smtClean="0"/>
              <a:t>Douglas H. Fisher</a:t>
            </a:r>
            <a:endParaRPr lang="en-US" sz="1400" dirty="0"/>
          </a:p>
        </p:txBody>
      </p:sp>
    </p:spTree>
    <p:extLst>
      <p:ext uri="{BB962C8B-B14F-4D97-AF65-F5344CB8AC3E}">
        <p14:creationId xmlns:p14="http://schemas.microsoft.com/office/powerpoint/2010/main" val="26501287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ddTennSchools.png"/>
          <p:cNvPicPr>
            <a:picLocks noChangeAspect="1"/>
          </p:cNvPicPr>
          <p:nvPr/>
        </p:nvPicPr>
        <p:blipFill>
          <a:blip r:embed="rId2"/>
          <a:stretch>
            <a:fillRect/>
          </a:stretch>
        </p:blipFill>
        <p:spPr>
          <a:xfrm>
            <a:off x="1868212" y="732790"/>
            <a:ext cx="7234682" cy="6125210"/>
          </a:xfrm>
          <a:prstGeom prst="rect">
            <a:avLst/>
          </a:prstGeom>
        </p:spPr>
      </p:pic>
      <p:pic>
        <p:nvPicPr>
          <p:cNvPr id="5" name="Picture 4" descr="NashvilleSchools.png"/>
          <p:cNvPicPr>
            <a:picLocks noChangeAspect="1"/>
          </p:cNvPicPr>
          <p:nvPr/>
        </p:nvPicPr>
        <p:blipFill>
          <a:blip r:embed="rId3"/>
          <a:stretch>
            <a:fillRect/>
          </a:stretch>
        </p:blipFill>
        <p:spPr>
          <a:xfrm>
            <a:off x="0" y="0"/>
            <a:ext cx="3556000" cy="3162300"/>
          </a:xfrm>
          <a:prstGeom prst="rect">
            <a:avLst/>
          </a:prstGeom>
        </p:spPr>
      </p:pic>
      <p:sp>
        <p:nvSpPr>
          <p:cNvPr id="6" name="TextBox 5"/>
          <p:cNvSpPr txBox="1"/>
          <p:nvPr/>
        </p:nvSpPr>
        <p:spPr>
          <a:xfrm>
            <a:off x="94998" y="127000"/>
            <a:ext cx="509575" cy="338554"/>
          </a:xfrm>
          <a:prstGeom prst="rect">
            <a:avLst/>
          </a:prstGeom>
          <a:solidFill>
            <a:schemeClr val="bg1"/>
          </a:solidFill>
        </p:spPr>
        <p:txBody>
          <a:bodyPr wrap="none" rtlCol="0">
            <a:spAutoFit/>
          </a:bodyPr>
          <a:lstStyle/>
          <a:p>
            <a:r>
              <a:rPr lang="en-US" sz="1600" dirty="0" smtClean="0">
                <a:solidFill>
                  <a:srgbClr val="0000FF"/>
                </a:solidFill>
              </a:rPr>
              <a:t>TSU</a:t>
            </a:r>
            <a:endParaRPr lang="en-US" sz="1600" dirty="0">
              <a:solidFill>
                <a:srgbClr val="0000FF"/>
              </a:solidFill>
            </a:endParaRPr>
          </a:p>
        </p:txBody>
      </p:sp>
      <p:sp>
        <p:nvSpPr>
          <p:cNvPr id="7" name="TextBox 6"/>
          <p:cNvSpPr txBox="1"/>
          <p:nvPr/>
        </p:nvSpPr>
        <p:spPr>
          <a:xfrm>
            <a:off x="1286001" y="200055"/>
            <a:ext cx="677589" cy="338554"/>
          </a:xfrm>
          <a:prstGeom prst="rect">
            <a:avLst/>
          </a:prstGeom>
          <a:solidFill>
            <a:schemeClr val="bg1"/>
          </a:solidFill>
        </p:spPr>
        <p:txBody>
          <a:bodyPr wrap="none" rtlCol="0">
            <a:spAutoFit/>
          </a:bodyPr>
          <a:lstStyle/>
          <a:p>
            <a:r>
              <a:rPr lang="en-US" sz="1600" dirty="0" smtClean="0">
                <a:solidFill>
                  <a:srgbClr val="0000FF"/>
                </a:solidFill>
              </a:rPr>
              <a:t>Fisk U</a:t>
            </a:r>
            <a:endParaRPr lang="en-US" sz="1600" dirty="0">
              <a:solidFill>
                <a:srgbClr val="0000FF"/>
              </a:solidFill>
            </a:endParaRPr>
          </a:p>
        </p:txBody>
      </p:sp>
      <p:sp>
        <p:nvSpPr>
          <p:cNvPr id="8" name="TextBox 7"/>
          <p:cNvSpPr txBox="1"/>
          <p:nvPr/>
        </p:nvSpPr>
        <p:spPr>
          <a:xfrm>
            <a:off x="1286001" y="1143000"/>
            <a:ext cx="1225917" cy="338554"/>
          </a:xfrm>
          <a:prstGeom prst="rect">
            <a:avLst/>
          </a:prstGeom>
          <a:solidFill>
            <a:schemeClr val="bg1"/>
          </a:solidFill>
        </p:spPr>
        <p:txBody>
          <a:bodyPr wrap="none" rtlCol="0">
            <a:spAutoFit/>
          </a:bodyPr>
          <a:lstStyle/>
          <a:p>
            <a:r>
              <a:rPr lang="en-US" sz="1600" dirty="0" smtClean="0">
                <a:solidFill>
                  <a:srgbClr val="0000FF"/>
                </a:solidFill>
              </a:rPr>
              <a:t>Vanderbilt U</a:t>
            </a:r>
            <a:endParaRPr lang="en-US" sz="1600" dirty="0">
              <a:solidFill>
                <a:srgbClr val="0000FF"/>
              </a:solidFill>
            </a:endParaRPr>
          </a:p>
        </p:txBody>
      </p:sp>
      <p:sp>
        <p:nvSpPr>
          <p:cNvPr id="9" name="TextBox 8"/>
          <p:cNvSpPr txBox="1"/>
          <p:nvPr/>
        </p:nvSpPr>
        <p:spPr>
          <a:xfrm>
            <a:off x="1600200" y="2438400"/>
            <a:ext cx="1070225" cy="338554"/>
          </a:xfrm>
          <a:prstGeom prst="rect">
            <a:avLst/>
          </a:prstGeom>
          <a:solidFill>
            <a:schemeClr val="bg1"/>
          </a:solidFill>
        </p:spPr>
        <p:txBody>
          <a:bodyPr wrap="none" rtlCol="0">
            <a:spAutoFit/>
          </a:bodyPr>
          <a:lstStyle/>
          <a:p>
            <a:r>
              <a:rPr lang="en-US" sz="1600" dirty="0" smtClean="0">
                <a:solidFill>
                  <a:srgbClr val="0000FF"/>
                </a:solidFill>
              </a:rPr>
              <a:t>Belmont U</a:t>
            </a:r>
            <a:endParaRPr lang="en-US" sz="1600" dirty="0">
              <a:solidFill>
                <a:srgbClr val="0000FF"/>
              </a:solidFill>
            </a:endParaRPr>
          </a:p>
        </p:txBody>
      </p:sp>
      <p:sp>
        <p:nvSpPr>
          <p:cNvPr id="10" name="TextBox 9"/>
          <p:cNvSpPr txBox="1"/>
          <p:nvPr/>
        </p:nvSpPr>
        <p:spPr>
          <a:xfrm>
            <a:off x="2924156" y="2638455"/>
            <a:ext cx="1684576" cy="584776"/>
          </a:xfrm>
          <a:prstGeom prst="rect">
            <a:avLst/>
          </a:prstGeom>
          <a:solidFill>
            <a:schemeClr val="bg1"/>
          </a:solidFill>
        </p:spPr>
        <p:txBody>
          <a:bodyPr wrap="none" rtlCol="0">
            <a:spAutoFit/>
          </a:bodyPr>
          <a:lstStyle/>
          <a:p>
            <a:pPr algn="ctr"/>
            <a:r>
              <a:rPr lang="en-US" sz="1600" dirty="0" smtClean="0">
                <a:solidFill>
                  <a:srgbClr val="0000FF"/>
                </a:solidFill>
              </a:rPr>
              <a:t>Middle Tennessee</a:t>
            </a:r>
          </a:p>
          <a:p>
            <a:pPr algn="ctr"/>
            <a:r>
              <a:rPr lang="en-US" sz="1600" dirty="0" smtClean="0">
                <a:solidFill>
                  <a:srgbClr val="0000FF"/>
                </a:solidFill>
              </a:rPr>
              <a:t>State U</a:t>
            </a:r>
            <a:endParaRPr lang="en-US" sz="1600" dirty="0">
              <a:solidFill>
                <a:srgbClr val="0000FF"/>
              </a:solidFill>
            </a:endParaRPr>
          </a:p>
        </p:txBody>
      </p:sp>
      <p:sp>
        <p:nvSpPr>
          <p:cNvPr id="11" name="TextBox 10"/>
          <p:cNvSpPr txBox="1"/>
          <p:nvPr/>
        </p:nvSpPr>
        <p:spPr>
          <a:xfrm>
            <a:off x="4785838" y="4876800"/>
            <a:ext cx="858528" cy="584776"/>
          </a:xfrm>
          <a:prstGeom prst="rect">
            <a:avLst/>
          </a:prstGeom>
          <a:solidFill>
            <a:schemeClr val="bg1"/>
          </a:solidFill>
        </p:spPr>
        <p:txBody>
          <a:bodyPr wrap="none" rtlCol="0">
            <a:spAutoFit/>
          </a:bodyPr>
          <a:lstStyle/>
          <a:p>
            <a:pPr algn="ctr"/>
            <a:r>
              <a:rPr lang="en-US" sz="1600" dirty="0" smtClean="0">
                <a:solidFill>
                  <a:srgbClr val="0000FF"/>
                </a:solidFill>
              </a:rPr>
              <a:t>U of the</a:t>
            </a:r>
          </a:p>
          <a:p>
            <a:pPr algn="ctr"/>
            <a:r>
              <a:rPr lang="en-US" sz="1600" dirty="0" smtClean="0">
                <a:solidFill>
                  <a:srgbClr val="0000FF"/>
                </a:solidFill>
              </a:rPr>
              <a:t>South</a:t>
            </a:r>
            <a:endParaRPr lang="en-US" sz="1600" dirty="0">
              <a:solidFill>
                <a:srgbClr val="0000FF"/>
              </a:solidFill>
            </a:endParaRPr>
          </a:p>
        </p:txBody>
      </p:sp>
      <p:sp>
        <p:nvSpPr>
          <p:cNvPr id="12" name="TextBox 11"/>
          <p:cNvSpPr txBox="1"/>
          <p:nvPr/>
        </p:nvSpPr>
        <p:spPr>
          <a:xfrm>
            <a:off x="7848600" y="6324600"/>
            <a:ext cx="875159" cy="338554"/>
          </a:xfrm>
          <a:prstGeom prst="rect">
            <a:avLst/>
          </a:prstGeom>
          <a:solidFill>
            <a:schemeClr val="bg1"/>
          </a:solidFill>
        </p:spPr>
        <p:txBody>
          <a:bodyPr wrap="none" rtlCol="0">
            <a:spAutoFit/>
          </a:bodyPr>
          <a:lstStyle/>
          <a:p>
            <a:r>
              <a:rPr lang="en-US" sz="1600" dirty="0" smtClean="0">
                <a:solidFill>
                  <a:srgbClr val="0000FF"/>
                </a:solidFill>
              </a:rPr>
              <a:t>UT, Chat</a:t>
            </a:r>
            <a:endParaRPr lang="en-US" sz="1600" dirty="0">
              <a:solidFill>
                <a:srgbClr val="0000FF"/>
              </a:solidFill>
            </a:endParaRPr>
          </a:p>
        </p:txBody>
      </p:sp>
      <p:sp>
        <p:nvSpPr>
          <p:cNvPr id="13" name="TextBox 12"/>
          <p:cNvSpPr txBox="1"/>
          <p:nvPr/>
        </p:nvSpPr>
        <p:spPr>
          <a:xfrm>
            <a:off x="3556000" y="0"/>
            <a:ext cx="5588000" cy="1200329"/>
          </a:xfrm>
          <a:prstGeom prst="rect">
            <a:avLst/>
          </a:prstGeom>
          <a:solidFill>
            <a:srgbClr val="0000FF"/>
          </a:solid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Possible participants in the Middle Tennessee</a:t>
            </a:r>
          </a:p>
          <a:p>
            <a:pPr algn="ctr"/>
            <a:r>
              <a:rPr lang="en-US" dirty="0">
                <a:solidFill>
                  <a:schemeClr val="bg1"/>
                </a:solidFill>
              </a:rPr>
              <a:t>s</a:t>
            </a:r>
            <a:r>
              <a:rPr lang="en-US" dirty="0" smtClean="0">
                <a:solidFill>
                  <a:schemeClr val="bg1"/>
                </a:solidFill>
              </a:rPr>
              <a:t>uper </a:t>
            </a:r>
            <a:r>
              <a:rPr lang="en-US" dirty="0">
                <a:solidFill>
                  <a:schemeClr val="bg1"/>
                </a:solidFill>
              </a:rPr>
              <a:t>s</a:t>
            </a:r>
            <a:r>
              <a:rPr lang="en-US" dirty="0" smtClean="0">
                <a:solidFill>
                  <a:schemeClr val="bg1"/>
                </a:solidFill>
              </a:rPr>
              <a:t>ection of the State of the Planet OOC</a:t>
            </a:r>
          </a:p>
          <a:p>
            <a:pPr algn="ctr"/>
            <a:r>
              <a:rPr lang="en-US" dirty="0" smtClean="0">
                <a:solidFill>
                  <a:schemeClr val="bg1"/>
                </a:solidFill>
              </a:rPr>
              <a:t>  </a:t>
            </a:r>
            <a:endParaRPr lang="en-US" dirty="0">
              <a:solidFill>
                <a:schemeClr val="bg1"/>
              </a:solidFill>
            </a:endParaRPr>
          </a:p>
        </p:txBody>
      </p:sp>
      <p:pic>
        <p:nvPicPr>
          <p:cNvPr id="14" name="Picture 13" descr="NCDC.png"/>
          <p:cNvPicPr>
            <a:picLocks noChangeAspect="1"/>
          </p:cNvPicPr>
          <p:nvPr/>
        </p:nvPicPr>
        <p:blipFill>
          <a:blip r:embed="rId4"/>
          <a:stretch>
            <a:fillRect/>
          </a:stretch>
        </p:blipFill>
        <p:spPr>
          <a:xfrm>
            <a:off x="94998" y="3352800"/>
            <a:ext cx="1663700" cy="1524000"/>
          </a:xfrm>
          <a:prstGeom prst="rect">
            <a:avLst/>
          </a:prstGeom>
        </p:spPr>
      </p:pic>
      <p:sp>
        <p:nvSpPr>
          <p:cNvPr id="15" name="TextBox 14"/>
          <p:cNvSpPr txBox="1"/>
          <p:nvPr/>
        </p:nvSpPr>
        <p:spPr>
          <a:xfrm>
            <a:off x="3828885" y="1343055"/>
            <a:ext cx="1386217" cy="338554"/>
          </a:xfrm>
          <a:prstGeom prst="rect">
            <a:avLst/>
          </a:prstGeom>
          <a:solidFill>
            <a:schemeClr val="bg1"/>
          </a:solidFill>
        </p:spPr>
        <p:txBody>
          <a:bodyPr wrap="none" rtlCol="0">
            <a:spAutoFit/>
          </a:bodyPr>
          <a:lstStyle/>
          <a:p>
            <a:r>
              <a:rPr lang="en-US" sz="1600" dirty="0" smtClean="0">
                <a:solidFill>
                  <a:srgbClr val="0000FF"/>
                </a:solidFill>
              </a:rPr>
              <a:t>Cumberland U</a:t>
            </a:r>
            <a:endParaRPr lang="en-US" sz="1600" dirty="0">
              <a:solidFill>
                <a:srgbClr val="0000FF"/>
              </a:solidFill>
            </a:endParaRPr>
          </a:p>
        </p:txBody>
      </p:sp>
      <p:sp>
        <p:nvSpPr>
          <p:cNvPr id="16" name="TextBox 15"/>
          <p:cNvSpPr txBox="1"/>
          <p:nvPr/>
        </p:nvSpPr>
        <p:spPr>
          <a:xfrm>
            <a:off x="0" y="1743165"/>
            <a:ext cx="1457463" cy="954107"/>
          </a:xfrm>
          <a:prstGeom prst="rect">
            <a:avLst/>
          </a:prstGeom>
          <a:solidFill>
            <a:srgbClr val="0000FF"/>
          </a:solidFill>
        </p:spPr>
        <p:txBody>
          <a:bodyPr wrap="none" rtlCol="0">
            <a:spAutoFit/>
          </a:bodyPr>
          <a:lstStyle/>
          <a:p>
            <a:r>
              <a:rPr lang="en-US" sz="1400" dirty="0" smtClean="0">
                <a:solidFill>
                  <a:schemeClr val="bg1"/>
                </a:solidFill>
              </a:rPr>
              <a:t>Local themes:</a:t>
            </a:r>
          </a:p>
          <a:p>
            <a:r>
              <a:rPr lang="en-US" sz="1400" dirty="0" smtClean="0">
                <a:solidFill>
                  <a:schemeClr val="bg1"/>
                </a:solidFill>
              </a:rPr>
              <a:t>   flooding, </a:t>
            </a:r>
          </a:p>
          <a:p>
            <a:r>
              <a:rPr lang="en-US" sz="1400" dirty="0" smtClean="0">
                <a:solidFill>
                  <a:schemeClr val="bg1"/>
                </a:solidFill>
              </a:rPr>
              <a:t>   green spaces,</a:t>
            </a:r>
          </a:p>
          <a:p>
            <a:r>
              <a:rPr lang="en-US" sz="1400" dirty="0" smtClean="0">
                <a:solidFill>
                  <a:schemeClr val="bg1"/>
                </a:solidFill>
              </a:rPr>
              <a:t>   historic districts</a:t>
            </a:r>
            <a:endParaRPr lang="en-US" sz="1400" dirty="0">
              <a:solidFill>
                <a:schemeClr val="bg1"/>
              </a:solidFill>
            </a:endParaRPr>
          </a:p>
        </p:txBody>
      </p:sp>
      <p:sp>
        <p:nvSpPr>
          <p:cNvPr id="17" name="TextBox 16"/>
          <p:cNvSpPr txBox="1"/>
          <p:nvPr/>
        </p:nvSpPr>
        <p:spPr>
          <a:xfrm>
            <a:off x="2514600" y="5417778"/>
            <a:ext cx="1499454" cy="954107"/>
          </a:xfrm>
          <a:prstGeom prst="rect">
            <a:avLst/>
          </a:prstGeom>
          <a:solidFill>
            <a:srgbClr val="0000FF"/>
          </a:solidFill>
        </p:spPr>
        <p:txBody>
          <a:bodyPr wrap="none" rtlCol="0">
            <a:spAutoFit/>
          </a:bodyPr>
          <a:lstStyle/>
          <a:p>
            <a:r>
              <a:rPr lang="en-US" sz="1400" dirty="0" smtClean="0">
                <a:solidFill>
                  <a:schemeClr val="bg1"/>
                </a:solidFill>
              </a:rPr>
              <a:t>Regional themes:</a:t>
            </a:r>
          </a:p>
          <a:p>
            <a:r>
              <a:rPr lang="en-US" sz="1400" dirty="0" smtClean="0">
                <a:solidFill>
                  <a:schemeClr val="bg1"/>
                </a:solidFill>
              </a:rPr>
              <a:t>   water quality, </a:t>
            </a:r>
          </a:p>
          <a:p>
            <a:r>
              <a:rPr lang="en-US" sz="1400" dirty="0" smtClean="0">
                <a:solidFill>
                  <a:schemeClr val="bg1"/>
                </a:solidFill>
              </a:rPr>
              <a:t>   invasive species,</a:t>
            </a:r>
          </a:p>
          <a:p>
            <a:r>
              <a:rPr lang="en-US" sz="1400" dirty="0" smtClean="0">
                <a:solidFill>
                  <a:schemeClr val="bg1"/>
                </a:solidFill>
              </a:rPr>
              <a:t>   climate change</a:t>
            </a:r>
            <a:endParaRPr lang="en-US" sz="1400" dirty="0">
              <a:solidFill>
                <a:schemeClr val="bg1"/>
              </a:solidFill>
            </a:endParaRPr>
          </a:p>
        </p:txBody>
      </p:sp>
      <p:sp>
        <p:nvSpPr>
          <p:cNvPr id="18" name="Up Arrow 17"/>
          <p:cNvSpPr/>
          <p:nvPr/>
        </p:nvSpPr>
        <p:spPr>
          <a:xfrm>
            <a:off x="801369" y="2838510"/>
            <a:ext cx="484632" cy="50783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9" name="Picture 18" descr="CFWS.png"/>
          <p:cNvPicPr>
            <a:picLocks noChangeAspect="1"/>
          </p:cNvPicPr>
          <p:nvPr/>
        </p:nvPicPr>
        <p:blipFill>
          <a:blip r:embed="rId5"/>
          <a:stretch>
            <a:fillRect/>
          </a:stretch>
        </p:blipFill>
        <p:spPr>
          <a:xfrm>
            <a:off x="94998" y="4838700"/>
            <a:ext cx="1574800" cy="2019300"/>
          </a:xfrm>
          <a:prstGeom prst="rect">
            <a:avLst/>
          </a:prstGeom>
        </p:spPr>
      </p:pic>
      <p:sp>
        <p:nvSpPr>
          <p:cNvPr id="20" name="Right Arrow 19"/>
          <p:cNvSpPr/>
          <p:nvPr/>
        </p:nvSpPr>
        <p:spPr>
          <a:xfrm>
            <a:off x="1600200" y="5410200"/>
            <a:ext cx="6858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94998" y="4692134"/>
            <a:ext cx="3276600" cy="523220"/>
          </a:xfrm>
          <a:prstGeom prst="rect">
            <a:avLst/>
          </a:prstGeom>
          <a:solidFill>
            <a:schemeClr val="bg1"/>
          </a:solidFill>
        </p:spPr>
        <p:txBody>
          <a:bodyPr wrap="square" rtlCol="0">
            <a:spAutoFit/>
          </a:bodyPr>
          <a:lstStyle/>
          <a:p>
            <a:r>
              <a:rPr lang="en-US" sz="1400" dirty="0" smtClean="0"/>
              <a:t>NPO, </a:t>
            </a:r>
            <a:r>
              <a:rPr lang="en-US" sz="1400" dirty="0" err="1" smtClean="0"/>
              <a:t>Govt</a:t>
            </a:r>
            <a:r>
              <a:rPr lang="en-US" sz="1400" dirty="0" smtClean="0"/>
              <a:t>, Academic, Corporate advisors on local and regional issues</a:t>
            </a:r>
            <a:endParaRPr lang="en-US" sz="1400" dirty="0"/>
          </a:p>
        </p:txBody>
      </p:sp>
      <p:sp>
        <p:nvSpPr>
          <p:cNvPr id="22" name="TextBox 21"/>
          <p:cNvSpPr txBox="1"/>
          <p:nvPr/>
        </p:nvSpPr>
        <p:spPr>
          <a:xfrm rot="16200000">
            <a:off x="8226718" y="3533973"/>
            <a:ext cx="1444576" cy="307777"/>
          </a:xfrm>
          <a:prstGeom prst="rect">
            <a:avLst/>
          </a:prstGeom>
          <a:noFill/>
        </p:spPr>
        <p:txBody>
          <a:bodyPr wrap="none" rtlCol="0">
            <a:spAutoFit/>
          </a:bodyPr>
          <a:lstStyle/>
          <a:p>
            <a:r>
              <a:rPr lang="en-US" sz="1400" dirty="0" smtClean="0">
                <a:solidFill>
                  <a:schemeClr val="bg1"/>
                </a:solidFill>
              </a:rPr>
              <a:t>Douglas H. Fisher</a:t>
            </a:r>
            <a:endParaRPr lang="en-US" sz="1400" dirty="0">
              <a:solidFill>
                <a:schemeClr val="bg1"/>
              </a:solidFill>
            </a:endParaRPr>
          </a:p>
        </p:txBody>
      </p:sp>
    </p:spTree>
    <p:extLst>
      <p:ext uri="{BB962C8B-B14F-4D97-AF65-F5344CB8AC3E}">
        <p14:creationId xmlns:p14="http://schemas.microsoft.com/office/powerpoint/2010/main" val="3634796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868" y="578145"/>
            <a:ext cx="8807009" cy="5016759"/>
          </a:xfrm>
          <a:prstGeom prst="rect">
            <a:avLst/>
          </a:prstGeom>
          <a:noFill/>
        </p:spPr>
        <p:txBody>
          <a:bodyPr wrap="square" rtlCol="0">
            <a:spAutoFit/>
          </a:bodyPr>
          <a:lstStyle/>
          <a:p>
            <a:r>
              <a:rPr lang="en-US" sz="1600" b="1" dirty="0" smtClean="0">
                <a:latin typeface="Bookman Old Style"/>
                <a:cs typeface="Bookman Old Style"/>
              </a:rPr>
              <a:t>Fall 2011: </a:t>
            </a:r>
            <a:r>
              <a:rPr lang="en-US" sz="1600" dirty="0" smtClean="0">
                <a:latin typeface="Bookman Old Style"/>
                <a:cs typeface="Bookman Old Style"/>
              </a:rPr>
              <a:t>Stanford Announces three MOOCs in Database, Machine Learning, and AI</a:t>
            </a:r>
          </a:p>
          <a:p>
            <a:endParaRPr lang="en-US" sz="1600" dirty="0">
              <a:latin typeface="Bookman Old Style"/>
              <a:cs typeface="Bookman Old Style"/>
            </a:endParaRPr>
          </a:p>
          <a:p>
            <a:r>
              <a:rPr lang="en-US" sz="1600" b="1" dirty="0" smtClean="0">
                <a:latin typeface="Bookman Old Style"/>
                <a:cs typeface="Bookman Old Style"/>
              </a:rPr>
              <a:t>Spring 2012: </a:t>
            </a:r>
            <a:r>
              <a:rPr lang="en-US" sz="1600" dirty="0" smtClean="0">
                <a:latin typeface="Bookman Old Style"/>
                <a:cs typeface="Bookman Old Style"/>
              </a:rPr>
              <a:t>Used Jennifer </a:t>
            </a:r>
            <a:r>
              <a:rPr lang="en-US" sz="1600" dirty="0" err="1" smtClean="0">
                <a:latin typeface="Bookman Old Style"/>
                <a:cs typeface="Bookman Old Style"/>
              </a:rPr>
              <a:t>Widom’s</a:t>
            </a:r>
            <a:r>
              <a:rPr lang="en-US" sz="1600" dirty="0" smtClean="0">
                <a:latin typeface="Bookman Old Style"/>
                <a:cs typeface="Bookman Old Style"/>
              </a:rPr>
              <a:t> online database lectures to “flip” my database</a:t>
            </a:r>
          </a:p>
          <a:p>
            <a:r>
              <a:rPr lang="en-US" sz="1600" dirty="0">
                <a:latin typeface="Bookman Old Style"/>
                <a:cs typeface="Bookman Old Style"/>
              </a:rPr>
              <a:t>c</a:t>
            </a:r>
            <a:r>
              <a:rPr lang="en-US" sz="1600" dirty="0" smtClean="0">
                <a:latin typeface="Bookman Old Style"/>
                <a:cs typeface="Bookman Old Style"/>
              </a:rPr>
              <a:t>lasses; incorporated Andrew Ng’s online machine learning lectures into my ML course</a:t>
            </a:r>
          </a:p>
          <a:p>
            <a:endParaRPr lang="en-US" sz="1600" dirty="0" smtClean="0">
              <a:latin typeface="Bookman Old Style"/>
              <a:cs typeface="Bookman Old Style"/>
            </a:endParaRPr>
          </a:p>
          <a:p>
            <a:r>
              <a:rPr lang="en-US" sz="1600" dirty="0" smtClean="0">
                <a:solidFill>
                  <a:srgbClr val="008000"/>
                </a:solidFill>
                <a:latin typeface="Bookman Old Style"/>
                <a:cs typeface="Bookman Old Style"/>
              </a:rPr>
              <a:t>“</a:t>
            </a:r>
            <a:r>
              <a:rPr lang="en-US" sz="1600" i="1" dirty="0">
                <a:solidFill>
                  <a:srgbClr val="008000"/>
                </a:solidFill>
              </a:rPr>
              <a:t>Regarding Professor </a:t>
            </a:r>
            <a:r>
              <a:rPr lang="en-US" sz="1600" i="1" dirty="0" err="1">
                <a:solidFill>
                  <a:srgbClr val="008000"/>
                </a:solidFill>
              </a:rPr>
              <a:t>Widom's</a:t>
            </a:r>
            <a:r>
              <a:rPr lang="en-US" sz="1600" i="1" dirty="0">
                <a:solidFill>
                  <a:srgbClr val="008000"/>
                </a:solidFill>
              </a:rPr>
              <a:t> videos: On one hand, they are an excellent resource, and not taking advantage of them would be silly. On the other hand, early in the semester, a lot of in-class lectures were a review of the assigned videos for that week, and it felt a bit repetitive. To be fair, I don't honestly know what else there is to have covered during those classes, since we were first learning the basics of thinking in relational algebra terms. Later in the course you did a much better job of taking what we'd learned from her and applying it further than she did. Overall a very good course, and I feel like I learned a lot about a very useful subject</a:t>
            </a:r>
            <a:r>
              <a:rPr lang="en-US" sz="1600" i="1" dirty="0" smtClean="0">
                <a:solidFill>
                  <a:srgbClr val="008000"/>
                </a:solidFill>
              </a:rPr>
              <a:t>.</a:t>
            </a:r>
            <a:r>
              <a:rPr lang="en-US" sz="1600" dirty="0" smtClean="0">
                <a:solidFill>
                  <a:srgbClr val="008000"/>
                </a:solidFill>
              </a:rPr>
              <a:t>” </a:t>
            </a:r>
          </a:p>
          <a:p>
            <a:r>
              <a:rPr lang="en-US" sz="1600" dirty="0" smtClean="0">
                <a:solidFill>
                  <a:srgbClr val="008000"/>
                </a:solidFill>
              </a:rPr>
              <a:t> </a:t>
            </a:r>
          </a:p>
          <a:p>
            <a:r>
              <a:rPr lang="en-US" sz="1600" dirty="0" smtClean="0">
                <a:solidFill>
                  <a:srgbClr val="008000"/>
                </a:solidFill>
              </a:rPr>
              <a:t>Instructor Average: 4.45   Course Average: 3.63 (no ratings below average)</a:t>
            </a:r>
          </a:p>
          <a:p>
            <a:endParaRPr lang="en-US" sz="1600" dirty="0">
              <a:solidFill>
                <a:srgbClr val="008000"/>
              </a:solidFill>
              <a:latin typeface="Bookman Old Style"/>
              <a:cs typeface="Bookman Old Style"/>
            </a:endParaRPr>
          </a:p>
          <a:p>
            <a:r>
              <a:rPr lang="en-US" sz="1600" dirty="0" smtClean="0">
                <a:solidFill>
                  <a:srgbClr val="008000"/>
                </a:solidFill>
              </a:rPr>
              <a:t>“</a:t>
            </a:r>
            <a:r>
              <a:rPr lang="en-US" sz="1600" i="1" dirty="0" smtClean="0">
                <a:solidFill>
                  <a:srgbClr val="008000"/>
                </a:solidFill>
              </a:rPr>
              <a:t>Yay </a:t>
            </a:r>
            <a:r>
              <a:rPr lang="en-US" sz="1600" i="1" dirty="0">
                <a:solidFill>
                  <a:srgbClr val="008000"/>
                </a:solidFill>
              </a:rPr>
              <a:t>machine learning! The structure of the class maximized the perspectives of ML presented: the videos by Andrew Ng at Stanford covered many of the basic techniques of ML so that we were able to spend our class time discussing deeper levels of ML -- papers about more complicated ML systems, and the results of combining elements of different ML paradigms</a:t>
            </a:r>
            <a:r>
              <a:rPr lang="en-US" sz="1600" i="1" dirty="0" smtClean="0">
                <a:solidFill>
                  <a:srgbClr val="008000"/>
                </a:solidFill>
              </a:rPr>
              <a:t>.</a:t>
            </a:r>
            <a:r>
              <a:rPr lang="en-US" sz="1600" dirty="0" smtClean="0">
                <a:solidFill>
                  <a:srgbClr val="008000"/>
                </a:solidFill>
              </a:rPr>
              <a:t>”</a:t>
            </a:r>
          </a:p>
        </p:txBody>
      </p:sp>
      <p:sp>
        <p:nvSpPr>
          <p:cNvPr id="6" name="TextBox 5"/>
          <p:cNvSpPr txBox="1"/>
          <p:nvPr/>
        </p:nvSpPr>
        <p:spPr>
          <a:xfrm>
            <a:off x="3285400" y="63533"/>
            <a:ext cx="2086328" cy="461665"/>
          </a:xfrm>
          <a:prstGeom prst="rect">
            <a:avLst/>
          </a:prstGeom>
          <a:noFill/>
        </p:spPr>
        <p:txBody>
          <a:bodyPr wrap="none" rtlCol="0">
            <a:spAutoFit/>
          </a:bodyPr>
          <a:lstStyle/>
          <a:p>
            <a:pPr algn="ctr"/>
            <a:r>
              <a:rPr lang="en-US" sz="2400" dirty="0">
                <a:solidFill>
                  <a:srgbClr val="0000FF"/>
                </a:solidFill>
                <a:latin typeface="Bookman Old Style"/>
                <a:cs typeface="Bookman Old Style"/>
              </a:rPr>
              <a:t>B</a:t>
            </a:r>
            <a:r>
              <a:rPr lang="en-US" sz="2400" dirty="0" smtClean="0">
                <a:solidFill>
                  <a:srgbClr val="0000FF"/>
                </a:solidFill>
                <a:latin typeface="Bookman Old Style"/>
                <a:cs typeface="Bookman Old Style"/>
              </a:rPr>
              <a:t>rief History</a:t>
            </a:r>
            <a:endParaRPr lang="en-US" sz="2000" dirty="0">
              <a:latin typeface="Bookman Old Style"/>
              <a:cs typeface="Bookman Old Style"/>
            </a:endParaRPr>
          </a:p>
        </p:txBody>
      </p:sp>
      <p:sp>
        <p:nvSpPr>
          <p:cNvPr id="3" name="TextBox 2"/>
          <p:cNvSpPr txBox="1"/>
          <p:nvPr/>
        </p:nvSpPr>
        <p:spPr>
          <a:xfrm>
            <a:off x="161868" y="5594904"/>
            <a:ext cx="6381174" cy="338554"/>
          </a:xfrm>
          <a:prstGeom prst="rect">
            <a:avLst/>
          </a:prstGeom>
          <a:noFill/>
        </p:spPr>
        <p:txBody>
          <a:bodyPr wrap="none" rtlCol="0">
            <a:spAutoFit/>
          </a:bodyPr>
          <a:lstStyle/>
          <a:p>
            <a:r>
              <a:rPr lang="en-US" sz="1600" dirty="0" smtClean="0">
                <a:solidFill>
                  <a:srgbClr val="008000"/>
                </a:solidFill>
              </a:rPr>
              <a:t>Instructor Average: 4.22   Course Average: 4.22 (no ratings below average)</a:t>
            </a:r>
            <a:endParaRPr lang="en-US" sz="1600" dirty="0">
              <a:solidFill>
                <a:srgbClr val="008000"/>
              </a:solidFill>
              <a:latin typeface="Bookman Old Style"/>
              <a:cs typeface="Bookman Old Style"/>
            </a:endParaRPr>
          </a:p>
        </p:txBody>
      </p:sp>
      <p:sp>
        <p:nvSpPr>
          <p:cNvPr id="7" name="TextBox 6"/>
          <p:cNvSpPr txBox="1"/>
          <p:nvPr/>
        </p:nvSpPr>
        <p:spPr>
          <a:xfrm>
            <a:off x="7375943" y="6550223"/>
            <a:ext cx="1768057" cy="307777"/>
          </a:xfrm>
          <a:prstGeom prst="rect">
            <a:avLst/>
          </a:prstGeom>
          <a:noFill/>
        </p:spPr>
        <p:txBody>
          <a:bodyPr wrap="none" rtlCol="0">
            <a:spAutoFit/>
          </a:bodyPr>
          <a:lstStyle/>
          <a:p>
            <a:r>
              <a:rPr lang="en-US" sz="1400" dirty="0" smtClean="0">
                <a:latin typeface="Bookman Old Style"/>
                <a:cs typeface="Bookman Old Style"/>
              </a:rPr>
              <a:t>Douglas H. Fisher</a:t>
            </a:r>
            <a:endParaRPr lang="en-US" sz="1400" dirty="0">
              <a:latin typeface="Bookman Old Style"/>
              <a:cs typeface="Bookman Old Style"/>
            </a:endParaRPr>
          </a:p>
        </p:txBody>
      </p:sp>
    </p:spTree>
    <p:extLst>
      <p:ext uri="{BB962C8B-B14F-4D97-AF65-F5344CB8AC3E}">
        <p14:creationId xmlns:p14="http://schemas.microsoft.com/office/powerpoint/2010/main" val="21750834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868" y="965535"/>
            <a:ext cx="8807009" cy="1323439"/>
          </a:xfrm>
          <a:prstGeom prst="rect">
            <a:avLst/>
          </a:prstGeom>
          <a:noFill/>
        </p:spPr>
        <p:txBody>
          <a:bodyPr wrap="square" rtlCol="0">
            <a:spAutoFit/>
          </a:bodyPr>
          <a:lstStyle/>
          <a:p>
            <a:r>
              <a:rPr lang="en-US" sz="1600" b="1" dirty="0" smtClean="0">
                <a:latin typeface="Bookman Old Style"/>
                <a:cs typeface="Bookman Old Style"/>
              </a:rPr>
              <a:t>Summer 2012</a:t>
            </a:r>
            <a:r>
              <a:rPr lang="en-US" sz="1600" dirty="0" smtClean="0">
                <a:latin typeface="Bookman Old Style"/>
                <a:cs typeface="Bookman Old Style"/>
              </a:rPr>
              <a:t>: Produced a few of my own AI lectures, posted to YouTube, in prep for</a:t>
            </a:r>
          </a:p>
          <a:p>
            <a:r>
              <a:rPr lang="en-US" sz="1600" dirty="0">
                <a:latin typeface="Bookman Old Style"/>
                <a:cs typeface="Bookman Old Style"/>
              </a:rPr>
              <a:t>u</a:t>
            </a:r>
            <a:r>
              <a:rPr lang="en-US" sz="1600" dirty="0" smtClean="0">
                <a:latin typeface="Bookman Old Style"/>
                <a:cs typeface="Bookman Old Style"/>
              </a:rPr>
              <a:t>pcoming AI course, and continue (slowly) to do so</a:t>
            </a:r>
          </a:p>
          <a:p>
            <a:endParaRPr lang="en-US" sz="1600" dirty="0">
              <a:latin typeface="Bookman Old Style"/>
              <a:cs typeface="Bookman Old Style"/>
            </a:endParaRPr>
          </a:p>
          <a:p>
            <a:r>
              <a:rPr lang="en-US" sz="1600" b="1" dirty="0" smtClean="0">
                <a:latin typeface="Bookman Old Style"/>
                <a:cs typeface="Bookman Old Style"/>
              </a:rPr>
              <a:t>Summer 2012</a:t>
            </a:r>
            <a:r>
              <a:rPr lang="en-US" sz="1600" dirty="0" smtClean="0">
                <a:latin typeface="Bookman Old Style"/>
                <a:cs typeface="Bookman Old Style"/>
              </a:rPr>
              <a:t>: Biomedical informatics “desperately” wanted an ML course offering before next regularly schedule course in Fall 2014</a:t>
            </a:r>
          </a:p>
        </p:txBody>
      </p:sp>
      <p:sp>
        <p:nvSpPr>
          <p:cNvPr id="6" name="TextBox 5"/>
          <p:cNvSpPr txBox="1"/>
          <p:nvPr/>
        </p:nvSpPr>
        <p:spPr>
          <a:xfrm>
            <a:off x="2305642" y="294366"/>
            <a:ext cx="4045849" cy="461665"/>
          </a:xfrm>
          <a:prstGeom prst="rect">
            <a:avLst/>
          </a:prstGeom>
          <a:noFill/>
        </p:spPr>
        <p:txBody>
          <a:bodyPr wrap="none" rtlCol="0">
            <a:spAutoFit/>
          </a:bodyPr>
          <a:lstStyle/>
          <a:p>
            <a:pPr algn="ctr"/>
            <a:r>
              <a:rPr lang="en-US" sz="2400" dirty="0">
                <a:solidFill>
                  <a:srgbClr val="0000FF"/>
                </a:solidFill>
                <a:latin typeface="Bookman Old Style"/>
                <a:cs typeface="Bookman Old Style"/>
              </a:rPr>
              <a:t>B</a:t>
            </a:r>
            <a:r>
              <a:rPr lang="en-US" sz="2400" dirty="0" smtClean="0">
                <a:solidFill>
                  <a:srgbClr val="0000FF"/>
                </a:solidFill>
                <a:latin typeface="Bookman Old Style"/>
                <a:cs typeface="Bookman Old Style"/>
              </a:rPr>
              <a:t>rief History and Current</a:t>
            </a:r>
            <a:endParaRPr lang="en-US" sz="2000" dirty="0">
              <a:latin typeface="Bookman Old Style"/>
              <a:cs typeface="Bookman Old Style"/>
            </a:endParaRPr>
          </a:p>
        </p:txBody>
      </p:sp>
      <p:sp>
        <p:nvSpPr>
          <p:cNvPr id="7" name="TextBox 6"/>
          <p:cNvSpPr txBox="1"/>
          <p:nvPr/>
        </p:nvSpPr>
        <p:spPr>
          <a:xfrm>
            <a:off x="7375943" y="6550223"/>
            <a:ext cx="1768057" cy="307777"/>
          </a:xfrm>
          <a:prstGeom prst="rect">
            <a:avLst/>
          </a:prstGeom>
          <a:noFill/>
        </p:spPr>
        <p:txBody>
          <a:bodyPr wrap="none" rtlCol="0">
            <a:spAutoFit/>
          </a:bodyPr>
          <a:lstStyle/>
          <a:p>
            <a:r>
              <a:rPr lang="en-US" sz="1400" dirty="0" smtClean="0">
                <a:latin typeface="Bookman Old Style"/>
                <a:cs typeface="Bookman Old Style"/>
              </a:rPr>
              <a:t>Douglas H. Fisher</a:t>
            </a:r>
            <a:endParaRPr lang="en-US" sz="1400" dirty="0">
              <a:latin typeface="Bookman Old Style"/>
              <a:cs typeface="Bookman Old Style"/>
            </a:endParaRPr>
          </a:p>
        </p:txBody>
      </p:sp>
      <p:sp>
        <p:nvSpPr>
          <p:cNvPr id="8" name="TextBox 7"/>
          <p:cNvSpPr txBox="1"/>
          <p:nvPr/>
        </p:nvSpPr>
        <p:spPr>
          <a:xfrm>
            <a:off x="161868" y="2451651"/>
            <a:ext cx="8807009" cy="3785652"/>
          </a:xfrm>
          <a:prstGeom prst="rect">
            <a:avLst/>
          </a:prstGeom>
          <a:noFill/>
        </p:spPr>
        <p:txBody>
          <a:bodyPr wrap="square" rtlCol="0">
            <a:spAutoFit/>
          </a:bodyPr>
          <a:lstStyle/>
          <a:p>
            <a:r>
              <a:rPr lang="en-US" sz="1600" b="1" dirty="0" smtClean="0">
                <a:latin typeface="Bookman Old Style"/>
                <a:cs typeface="Bookman Old Style"/>
              </a:rPr>
              <a:t>Fall 2012: </a:t>
            </a:r>
            <a:r>
              <a:rPr lang="en-US" sz="1600" dirty="0" smtClean="0">
                <a:latin typeface="Bookman Old Style"/>
                <a:cs typeface="Bookman Old Style"/>
              </a:rPr>
              <a:t>Running AI course using various online videos, to flip classes</a:t>
            </a:r>
            <a:r>
              <a:rPr lang="en-US" sz="1600" dirty="0">
                <a:latin typeface="Bookman Old Style"/>
                <a:cs typeface="Bookman Old Style"/>
              </a:rPr>
              <a:t>; </a:t>
            </a:r>
            <a:r>
              <a:rPr lang="en-US" sz="1600" dirty="0">
                <a:latin typeface="Bookman Old Style"/>
                <a:cs typeface="Bookman Old Style"/>
                <a:hlinkClick r:id="rId2"/>
              </a:rPr>
              <a:t>https://my.vanderbilt.edu/cs260</a:t>
            </a:r>
            <a:r>
              <a:rPr lang="en-US" sz="1600" dirty="0" smtClean="0">
                <a:latin typeface="Bookman Old Style"/>
                <a:cs typeface="Bookman Old Style"/>
                <a:hlinkClick r:id="rId2"/>
              </a:rPr>
              <a:t>/</a:t>
            </a:r>
            <a:r>
              <a:rPr lang="en-US" sz="1600" dirty="0" smtClean="0">
                <a:latin typeface="Bookman Old Style"/>
                <a:cs typeface="Bookman Old Style"/>
              </a:rPr>
              <a:t> </a:t>
            </a:r>
          </a:p>
          <a:p>
            <a:endParaRPr lang="en-US" sz="1600" dirty="0">
              <a:latin typeface="Bookman Old Style"/>
              <a:cs typeface="Bookman Old Style"/>
            </a:endParaRPr>
          </a:p>
          <a:p>
            <a:r>
              <a:rPr lang="en-US" sz="1600" b="1" dirty="0" smtClean="0">
                <a:latin typeface="Bookman Old Style"/>
                <a:cs typeface="Bookman Old Style"/>
              </a:rPr>
              <a:t>Fall 2012:</a:t>
            </a:r>
            <a:r>
              <a:rPr lang="en-US" sz="1600" dirty="0" smtClean="0">
                <a:latin typeface="Bookman Old Style"/>
                <a:cs typeface="Bookman Old Style"/>
              </a:rPr>
              <a:t> Running an ML course as a </a:t>
            </a:r>
            <a:r>
              <a:rPr lang="en-US" sz="1600" b="1" dirty="0" smtClean="0">
                <a:latin typeface="Bookman Old Style"/>
                <a:cs typeface="Bookman Old Style"/>
              </a:rPr>
              <a:t>“wrapper” </a:t>
            </a:r>
            <a:r>
              <a:rPr lang="en-US" sz="1600" dirty="0" smtClean="0">
                <a:latin typeface="Bookman Old Style"/>
                <a:cs typeface="Bookman Old Style"/>
              </a:rPr>
              <a:t>around the Stanford ML MOOC, which is running at the same time: students do </a:t>
            </a:r>
          </a:p>
          <a:p>
            <a:endParaRPr lang="en-US" sz="1600" dirty="0">
              <a:latin typeface="Bookman Old Style"/>
              <a:cs typeface="Bookman Old Style"/>
            </a:endParaRPr>
          </a:p>
          <a:p>
            <a:pPr marL="285750" indent="-285750">
              <a:buFont typeface="Arial"/>
              <a:buChar char="•"/>
            </a:pPr>
            <a:r>
              <a:rPr lang="en-US" sz="1600" dirty="0" smtClean="0">
                <a:latin typeface="Bookman Old Style"/>
                <a:cs typeface="Bookman Old Style"/>
              </a:rPr>
              <a:t>all work required by the MOOC (lectures, quizzes, programs) </a:t>
            </a:r>
          </a:p>
          <a:p>
            <a:pPr marL="285750" indent="-285750">
              <a:buFont typeface="Arial"/>
              <a:buChar char="•"/>
            </a:pPr>
            <a:r>
              <a:rPr lang="en-US" sz="1600" dirty="0" smtClean="0">
                <a:latin typeface="Bookman Old Style"/>
                <a:cs typeface="Bookman Old Style"/>
              </a:rPr>
              <a:t>submit the work for MOOC infrastructure grading</a:t>
            </a:r>
          </a:p>
          <a:p>
            <a:pPr marL="285750" indent="-285750">
              <a:buFont typeface="Arial"/>
              <a:buChar char="•"/>
            </a:pPr>
            <a:r>
              <a:rPr lang="en-US" sz="1600" dirty="0" smtClean="0">
                <a:latin typeface="Bookman Old Style"/>
                <a:cs typeface="Bookman Old Style"/>
              </a:rPr>
              <a:t>turn in those assessments to me</a:t>
            </a:r>
          </a:p>
          <a:p>
            <a:pPr marL="285750" indent="-285750">
              <a:buFont typeface="Arial"/>
              <a:buChar char="•"/>
            </a:pPr>
            <a:r>
              <a:rPr lang="en-US" sz="1600" dirty="0" smtClean="0">
                <a:latin typeface="Bookman Old Style"/>
                <a:cs typeface="Bookman Old Style"/>
              </a:rPr>
              <a:t>do additional readings assigned by me, </a:t>
            </a:r>
            <a:endParaRPr lang="en-US" sz="1600" dirty="0">
              <a:latin typeface="Bookman Old Style"/>
              <a:cs typeface="Bookman Old Style"/>
            </a:endParaRPr>
          </a:p>
          <a:p>
            <a:pPr marL="285750" indent="-285750">
              <a:buFont typeface="Arial"/>
              <a:buChar char="•"/>
            </a:pPr>
            <a:r>
              <a:rPr lang="en-US" sz="1600" dirty="0" smtClean="0">
                <a:latin typeface="Bookman Old Style"/>
                <a:cs typeface="Bookman Old Style"/>
              </a:rPr>
              <a:t>take quizzes on additional material, </a:t>
            </a:r>
            <a:endParaRPr lang="en-US" sz="1600" dirty="0">
              <a:latin typeface="Bookman Old Style"/>
              <a:cs typeface="Bookman Old Style"/>
            </a:endParaRPr>
          </a:p>
          <a:p>
            <a:pPr marL="285750" indent="-285750">
              <a:buFont typeface="Arial"/>
              <a:buChar char="•"/>
            </a:pPr>
            <a:r>
              <a:rPr lang="en-US" sz="1600" dirty="0" smtClean="0">
                <a:latin typeface="Bookman Old Style"/>
                <a:cs typeface="Bookman Old Style"/>
              </a:rPr>
              <a:t>meet once a week to synthesize across MOOC video lectures and MOOC</a:t>
            </a:r>
          </a:p>
          <a:p>
            <a:pPr marL="285750" indent="-285750">
              <a:buFont typeface="Arial"/>
              <a:buChar char="•"/>
            </a:pPr>
            <a:r>
              <a:rPr lang="en-US" sz="1600" dirty="0" smtClean="0">
                <a:latin typeface="Bookman Old Style"/>
                <a:cs typeface="Bookman Old Style"/>
              </a:rPr>
              <a:t>do a final project</a:t>
            </a:r>
            <a:r>
              <a:rPr lang="en-US" sz="1600" dirty="0">
                <a:latin typeface="Bookman Old Style"/>
                <a:cs typeface="Bookman Old Style"/>
              </a:rPr>
              <a:t>: </a:t>
            </a:r>
            <a:endParaRPr lang="en-US" sz="1600" dirty="0" smtClean="0">
              <a:latin typeface="Bookman Old Style"/>
              <a:cs typeface="Bookman Old Style"/>
            </a:endParaRPr>
          </a:p>
          <a:p>
            <a:endParaRPr lang="en-US" sz="1600" dirty="0">
              <a:latin typeface="Bookman Old Style"/>
              <a:cs typeface="Bookman Old Style"/>
              <a:hlinkClick r:id="rId3"/>
            </a:endParaRPr>
          </a:p>
          <a:p>
            <a:r>
              <a:rPr lang="en-US" sz="1600" dirty="0" smtClean="0">
                <a:latin typeface="Bookman Old Style"/>
                <a:cs typeface="Bookman Old Style"/>
                <a:hlinkClick r:id="rId3"/>
              </a:rPr>
              <a:t>https</a:t>
            </a:r>
            <a:r>
              <a:rPr lang="en-US" sz="1600" dirty="0">
                <a:latin typeface="Bookman Old Style"/>
                <a:cs typeface="Bookman Old Style"/>
                <a:hlinkClick r:id="rId3"/>
              </a:rPr>
              <a:t>://my.vanderbilt.edu/cs390fall2012</a:t>
            </a:r>
            <a:r>
              <a:rPr lang="en-US" sz="1600" dirty="0" smtClean="0">
                <a:latin typeface="Bookman Old Style"/>
                <a:cs typeface="Bookman Old Style"/>
                <a:hlinkClick r:id="rId3"/>
              </a:rPr>
              <a:t>/</a:t>
            </a:r>
            <a:r>
              <a:rPr lang="en-US" sz="1600" dirty="0" smtClean="0">
                <a:latin typeface="Bookman Old Style"/>
                <a:cs typeface="Bookman Old Style"/>
              </a:rPr>
              <a:t> </a:t>
            </a:r>
            <a:endParaRPr lang="en-US" sz="1600" dirty="0">
              <a:latin typeface="Bookman Old Style"/>
              <a:cs typeface="Bookman Old Style"/>
            </a:endParaRPr>
          </a:p>
        </p:txBody>
      </p:sp>
    </p:spTree>
    <p:extLst>
      <p:ext uri="{BB962C8B-B14F-4D97-AF65-F5344CB8AC3E}">
        <p14:creationId xmlns:p14="http://schemas.microsoft.com/office/powerpoint/2010/main" val="40127032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5943" y="6550223"/>
            <a:ext cx="1768057" cy="307777"/>
          </a:xfrm>
          <a:prstGeom prst="rect">
            <a:avLst/>
          </a:prstGeom>
          <a:noFill/>
        </p:spPr>
        <p:txBody>
          <a:bodyPr wrap="none" rtlCol="0">
            <a:spAutoFit/>
          </a:bodyPr>
          <a:lstStyle/>
          <a:p>
            <a:r>
              <a:rPr lang="en-US" sz="1400" dirty="0" smtClean="0">
                <a:latin typeface="Bookman Old Style"/>
                <a:cs typeface="Bookman Old Style"/>
              </a:rPr>
              <a:t>Douglas H. Fisher</a:t>
            </a:r>
            <a:endParaRPr lang="en-US" sz="1400" dirty="0">
              <a:latin typeface="Bookman Old Style"/>
              <a:cs typeface="Bookman Old Style"/>
            </a:endParaRPr>
          </a:p>
        </p:txBody>
      </p:sp>
      <p:sp>
        <p:nvSpPr>
          <p:cNvPr id="5" name="TextBox 4"/>
          <p:cNvSpPr txBox="1"/>
          <p:nvPr/>
        </p:nvSpPr>
        <p:spPr>
          <a:xfrm>
            <a:off x="161868" y="965535"/>
            <a:ext cx="8982132" cy="5016759"/>
          </a:xfrm>
          <a:prstGeom prst="rect">
            <a:avLst/>
          </a:prstGeom>
          <a:noFill/>
        </p:spPr>
        <p:txBody>
          <a:bodyPr wrap="square" rtlCol="0">
            <a:spAutoFit/>
          </a:bodyPr>
          <a:lstStyle/>
          <a:p>
            <a:r>
              <a:rPr lang="en-US" sz="1600" b="1" dirty="0" smtClean="0">
                <a:latin typeface="Bookman Old Style"/>
                <a:cs typeface="Bookman Old Style"/>
              </a:rPr>
              <a:t>Fall 2012: </a:t>
            </a:r>
            <a:r>
              <a:rPr lang="en-US" sz="1600" dirty="0" smtClean="0">
                <a:latin typeface="Bookman Old Style"/>
                <a:cs typeface="Bookman Old Style"/>
              </a:rPr>
              <a:t>Running AI course using various online videos, this week some of Daphne</a:t>
            </a:r>
          </a:p>
          <a:p>
            <a:r>
              <a:rPr lang="en-US" sz="1600" dirty="0" err="1" smtClean="0">
                <a:latin typeface="Bookman Old Style"/>
                <a:cs typeface="Bookman Old Style"/>
              </a:rPr>
              <a:t>Koller’s</a:t>
            </a:r>
            <a:r>
              <a:rPr lang="en-US" sz="1600" dirty="0" smtClean="0">
                <a:latin typeface="Bookman Old Style"/>
                <a:cs typeface="Bookman Old Style"/>
              </a:rPr>
              <a:t> graphical models lectures, to flip classes</a:t>
            </a:r>
            <a:r>
              <a:rPr lang="en-US" sz="1600" dirty="0">
                <a:latin typeface="Bookman Old Style"/>
                <a:cs typeface="Bookman Old Style"/>
              </a:rPr>
              <a:t>; </a:t>
            </a:r>
            <a:r>
              <a:rPr lang="en-US" sz="1600" dirty="0">
                <a:latin typeface="Bookman Old Style"/>
                <a:cs typeface="Bookman Old Style"/>
                <a:hlinkClick r:id="rId2"/>
              </a:rPr>
              <a:t>https://my.vanderbilt.edu/cs260</a:t>
            </a:r>
            <a:r>
              <a:rPr lang="en-US" sz="1600" dirty="0" smtClean="0">
                <a:latin typeface="Bookman Old Style"/>
                <a:cs typeface="Bookman Old Style"/>
                <a:hlinkClick r:id="rId2"/>
              </a:rPr>
              <a:t>/</a:t>
            </a:r>
            <a:endParaRPr lang="en-US" sz="1600" dirty="0" smtClean="0">
              <a:latin typeface="Bookman Old Style"/>
              <a:cs typeface="Bookman Old Style"/>
            </a:endParaRPr>
          </a:p>
          <a:p>
            <a:endParaRPr lang="en-US" sz="1600" dirty="0">
              <a:latin typeface="Bookman Old Style"/>
              <a:cs typeface="Bookman Old Style"/>
            </a:endParaRPr>
          </a:p>
          <a:p>
            <a:r>
              <a:rPr lang="en-US" sz="1600" dirty="0" smtClean="0">
                <a:latin typeface="Bookman Old Style"/>
                <a:cs typeface="Bookman Old Style"/>
              </a:rPr>
              <a:t>Center for Teaching (midterm and end-of-semester) evaluation: </a:t>
            </a:r>
          </a:p>
          <a:p>
            <a:endParaRPr lang="en-US" sz="1600" dirty="0">
              <a:latin typeface="Bookman Old Style"/>
              <a:cs typeface="Bookman Old Style"/>
            </a:endParaRPr>
          </a:p>
          <a:p>
            <a:pPr marL="285750" indent="-285750">
              <a:buFont typeface="Arial"/>
              <a:buChar char="•"/>
            </a:pPr>
            <a:r>
              <a:rPr lang="en-US" sz="1600" dirty="0" smtClean="0">
                <a:latin typeface="Bookman Old Style"/>
                <a:cs typeface="Bookman Old Style"/>
              </a:rPr>
              <a:t>What do students think of video lectures? </a:t>
            </a:r>
          </a:p>
          <a:p>
            <a:pPr marL="285750" indent="-285750">
              <a:buFont typeface="Arial"/>
              <a:buChar char="•"/>
            </a:pPr>
            <a:r>
              <a:rPr lang="en-US" sz="1600" dirty="0" smtClean="0">
                <a:latin typeface="Bookman Old Style"/>
                <a:cs typeface="Bookman Old Style"/>
              </a:rPr>
              <a:t>What do students think of in-class activities?</a:t>
            </a:r>
          </a:p>
          <a:p>
            <a:r>
              <a:rPr lang="en-US" sz="1600" dirty="0" smtClean="0">
                <a:latin typeface="Bookman Old Style"/>
                <a:cs typeface="Bookman Old Style"/>
              </a:rPr>
              <a:t> </a:t>
            </a:r>
          </a:p>
          <a:p>
            <a:endParaRPr lang="en-US" sz="1600" dirty="0">
              <a:latin typeface="Bookman Old Style"/>
              <a:cs typeface="Bookman Old Style"/>
            </a:endParaRPr>
          </a:p>
          <a:p>
            <a:r>
              <a:rPr lang="en-US" sz="1600" b="1" dirty="0" smtClean="0">
                <a:latin typeface="Bookman Old Style"/>
                <a:cs typeface="Bookman Old Style"/>
              </a:rPr>
              <a:t>Fall 2012:</a:t>
            </a:r>
            <a:r>
              <a:rPr lang="en-US" sz="1600" dirty="0" smtClean="0">
                <a:latin typeface="Bookman Old Style"/>
                <a:cs typeface="Bookman Old Style"/>
              </a:rPr>
              <a:t> Running an ML course as a “wrapper” around the Stanford ML MOOC, which is running at the same time: students do all work required by the MOOC (lectures, quizzes, programs), submit the work for MOOC infrastructure grading, + do additional readings assigned by me, take quizzes on that material, and do a final</a:t>
            </a:r>
          </a:p>
          <a:p>
            <a:r>
              <a:rPr lang="en-US" sz="1600" dirty="0">
                <a:latin typeface="Bookman Old Style"/>
                <a:cs typeface="Bookman Old Style"/>
              </a:rPr>
              <a:t>Project: </a:t>
            </a:r>
            <a:r>
              <a:rPr lang="en-US" sz="1600" dirty="0">
                <a:latin typeface="Bookman Old Style"/>
                <a:cs typeface="Bookman Old Style"/>
                <a:hlinkClick r:id="rId3"/>
              </a:rPr>
              <a:t>https://my.vanderbilt.edu/cs390fall2012</a:t>
            </a:r>
            <a:r>
              <a:rPr lang="en-US" sz="1600" dirty="0" smtClean="0">
                <a:latin typeface="Bookman Old Style"/>
                <a:cs typeface="Bookman Old Style"/>
                <a:hlinkClick r:id="rId3"/>
              </a:rPr>
              <a:t>/</a:t>
            </a:r>
            <a:r>
              <a:rPr lang="en-US" sz="1600" dirty="0" smtClean="0">
                <a:latin typeface="Bookman Old Style"/>
                <a:cs typeface="Bookman Old Style"/>
              </a:rPr>
              <a:t> </a:t>
            </a:r>
          </a:p>
          <a:p>
            <a:endParaRPr lang="en-US" sz="1600" dirty="0">
              <a:latin typeface="Bookman Old Style"/>
              <a:cs typeface="Bookman Old Style"/>
            </a:endParaRPr>
          </a:p>
          <a:p>
            <a:pPr marL="285750" indent="-285750">
              <a:buFont typeface="Arial"/>
              <a:buChar char="•"/>
            </a:pPr>
            <a:r>
              <a:rPr lang="en-US" sz="1600" dirty="0">
                <a:latin typeface="Bookman Old Style"/>
                <a:cs typeface="Bookman Old Style"/>
              </a:rPr>
              <a:t>What do students think of </a:t>
            </a:r>
            <a:r>
              <a:rPr lang="en-US" sz="1600" dirty="0" smtClean="0">
                <a:latin typeface="Bookman Old Style"/>
                <a:cs typeface="Bookman Old Style"/>
              </a:rPr>
              <a:t>MOOC aspect of course </a:t>
            </a:r>
            <a:endParaRPr lang="en-US" sz="1600" dirty="0">
              <a:latin typeface="Bookman Old Style"/>
              <a:cs typeface="Bookman Old Style"/>
            </a:endParaRPr>
          </a:p>
          <a:p>
            <a:pPr marL="285750" indent="-285750">
              <a:buFont typeface="Arial"/>
              <a:buChar char="•"/>
            </a:pPr>
            <a:r>
              <a:rPr lang="en-US" sz="1600" dirty="0">
                <a:latin typeface="Bookman Old Style"/>
                <a:cs typeface="Bookman Old Style"/>
              </a:rPr>
              <a:t>What do students think of in-class </a:t>
            </a:r>
            <a:r>
              <a:rPr lang="en-US" sz="1600" dirty="0" smtClean="0">
                <a:latin typeface="Bookman Old Style"/>
                <a:cs typeface="Bookman Old Style"/>
              </a:rPr>
              <a:t>synthesis?</a:t>
            </a:r>
          </a:p>
          <a:p>
            <a:pPr marL="285750" indent="-285750">
              <a:buFont typeface="Arial"/>
              <a:buChar char="•"/>
            </a:pPr>
            <a:r>
              <a:rPr lang="en-US" sz="1600" dirty="0" smtClean="0">
                <a:latin typeface="Bookman Old Style"/>
                <a:cs typeface="Bookman Old Style"/>
              </a:rPr>
              <a:t>What are the faculty and TA time commitments relative to “traditional” course?</a:t>
            </a:r>
          </a:p>
          <a:p>
            <a:pPr marL="285750" indent="-285750">
              <a:buFont typeface="Arial"/>
              <a:buChar char="•"/>
            </a:pPr>
            <a:r>
              <a:rPr lang="en-US" sz="1600" dirty="0" smtClean="0">
                <a:latin typeface="Bookman Old Style"/>
                <a:cs typeface="Bookman Old Style"/>
              </a:rPr>
              <a:t>What are the (new) kinds of activities that faculty, TAs, and students are engaged in?</a:t>
            </a:r>
            <a:endParaRPr lang="en-US" sz="1600" dirty="0">
              <a:latin typeface="Bookman Old Style"/>
              <a:cs typeface="Bookman Old Style"/>
            </a:endParaRPr>
          </a:p>
          <a:p>
            <a:endParaRPr lang="en-US" sz="1600" dirty="0">
              <a:latin typeface="Bookman Old Style"/>
              <a:cs typeface="Bookman Old Style"/>
            </a:endParaRPr>
          </a:p>
        </p:txBody>
      </p:sp>
      <p:sp>
        <p:nvSpPr>
          <p:cNvPr id="6" name="TextBox 5"/>
          <p:cNvSpPr txBox="1"/>
          <p:nvPr/>
        </p:nvSpPr>
        <p:spPr>
          <a:xfrm>
            <a:off x="2647005" y="294366"/>
            <a:ext cx="3363120" cy="461665"/>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Current and Planned</a:t>
            </a:r>
            <a:endParaRPr lang="en-US" sz="2000" dirty="0">
              <a:latin typeface="Bookman Old Style"/>
              <a:cs typeface="Bookman Old Style"/>
            </a:endParaRPr>
          </a:p>
        </p:txBody>
      </p:sp>
    </p:spTree>
    <p:extLst>
      <p:ext uri="{BB962C8B-B14F-4D97-AF65-F5344CB8AC3E}">
        <p14:creationId xmlns:p14="http://schemas.microsoft.com/office/powerpoint/2010/main" val="1532524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S 390 front 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48477"/>
          </a:xfrm>
          <a:prstGeom prst="rect">
            <a:avLst/>
          </a:prstGeom>
        </p:spPr>
      </p:pic>
    </p:spTree>
    <p:extLst>
      <p:ext uri="{BB962C8B-B14F-4D97-AF65-F5344CB8AC3E}">
        <p14:creationId xmlns:p14="http://schemas.microsoft.com/office/powerpoint/2010/main" val="159011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 390 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65312"/>
          </a:xfrm>
          <a:prstGeom prst="rect">
            <a:avLst/>
          </a:prstGeom>
        </p:spPr>
      </p:pic>
      <p:pic>
        <p:nvPicPr>
          <p:cNvPr id="5" name="Picture 4" descr="CS 390 schedul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5312"/>
            <a:ext cx="8331200" cy="3924300"/>
          </a:xfrm>
          <a:prstGeom prst="rect">
            <a:avLst/>
          </a:prstGeom>
        </p:spPr>
      </p:pic>
    </p:spTree>
    <p:extLst>
      <p:ext uri="{BB962C8B-B14F-4D97-AF65-F5344CB8AC3E}">
        <p14:creationId xmlns:p14="http://schemas.microsoft.com/office/powerpoint/2010/main" val="152041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Tub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35175" cy="6858000"/>
          </a:xfrm>
          <a:prstGeom prst="rect">
            <a:avLst/>
          </a:prstGeom>
        </p:spPr>
      </p:pic>
      <p:sp>
        <p:nvSpPr>
          <p:cNvPr id="4" name="TextBox 3"/>
          <p:cNvSpPr txBox="1"/>
          <p:nvPr/>
        </p:nvSpPr>
        <p:spPr>
          <a:xfrm>
            <a:off x="0" y="0"/>
            <a:ext cx="7695887" cy="461665"/>
          </a:xfrm>
          <a:prstGeom prst="rect">
            <a:avLst/>
          </a:prstGeom>
          <a:solidFill>
            <a:schemeClr val="bg1"/>
          </a:solidFill>
        </p:spPr>
        <p:txBody>
          <a:bodyPr wrap="none" rtlCol="0">
            <a:spAutoFit/>
          </a:bodyPr>
          <a:lstStyle/>
          <a:p>
            <a:pPr algn="ctr"/>
            <a:r>
              <a:rPr lang="en-US" sz="2400" dirty="0" smtClean="0">
                <a:solidFill>
                  <a:srgbClr val="0000FF"/>
                </a:solidFill>
                <a:latin typeface="Bookman Old Style"/>
                <a:cs typeface="Bookman Old Style"/>
              </a:rPr>
              <a:t>CS 260 AI Video call out from UC Berkeley MOOC</a:t>
            </a:r>
            <a:endParaRPr lang="en-US" sz="2000" dirty="0">
              <a:latin typeface="Bookman Old Style"/>
              <a:cs typeface="Bookman Old Style"/>
            </a:endParaRPr>
          </a:p>
        </p:txBody>
      </p:sp>
      <p:pic>
        <p:nvPicPr>
          <p:cNvPr id="5" name="Picture 4" descr="CS 390 schedule 3 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 y="2051050"/>
            <a:ext cx="5969000" cy="1981200"/>
          </a:xfrm>
          <a:prstGeom prst="rect">
            <a:avLst/>
          </a:prstGeom>
          <a:ln w="41275">
            <a:solidFill>
              <a:srgbClr val="008000"/>
            </a:solidFill>
          </a:ln>
        </p:spPr>
      </p:pic>
      <p:sp>
        <p:nvSpPr>
          <p:cNvPr id="6" name="Rectangle 5"/>
          <p:cNvSpPr/>
          <p:nvPr/>
        </p:nvSpPr>
        <p:spPr>
          <a:xfrm>
            <a:off x="539750" y="2381249"/>
            <a:ext cx="793750" cy="13652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9750" y="3724274"/>
            <a:ext cx="793750" cy="13652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39749" y="3063875"/>
            <a:ext cx="4048125" cy="26669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311525" y="2101849"/>
            <a:ext cx="793750" cy="2794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50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727" y="2428907"/>
            <a:ext cx="8075648" cy="461665"/>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What gets me excited about unfolding online activity</a:t>
            </a:r>
            <a:endParaRPr lang="en-US" sz="2000" dirty="0">
              <a:latin typeface="Bookman Old Style"/>
              <a:cs typeface="Bookman Old Style"/>
            </a:endParaRPr>
          </a:p>
        </p:txBody>
      </p:sp>
      <p:sp>
        <p:nvSpPr>
          <p:cNvPr id="3" name="TextBox 2"/>
          <p:cNvSpPr txBox="1"/>
          <p:nvPr/>
        </p:nvSpPr>
        <p:spPr>
          <a:xfrm>
            <a:off x="1790964" y="446766"/>
            <a:ext cx="5075277" cy="461665"/>
          </a:xfrm>
          <a:prstGeom prst="rect">
            <a:avLst/>
          </a:prstGeom>
          <a:noFill/>
        </p:spPr>
        <p:txBody>
          <a:bodyPr wrap="none" rtlCol="0">
            <a:spAutoFit/>
          </a:bodyPr>
          <a:lstStyle/>
          <a:p>
            <a:pPr algn="ctr"/>
            <a:r>
              <a:rPr lang="en-US" sz="2400" dirty="0" smtClean="0">
                <a:solidFill>
                  <a:srgbClr val="0000FF"/>
                </a:solidFill>
                <a:latin typeface="Bookman Old Style"/>
                <a:cs typeface="Bookman Old Style"/>
              </a:rPr>
              <a:t>What had initially concerned me</a:t>
            </a:r>
            <a:endParaRPr lang="en-US" sz="2000" dirty="0">
              <a:latin typeface="Bookman Old Style"/>
              <a:cs typeface="Bookman Old Style"/>
            </a:endParaRPr>
          </a:p>
        </p:txBody>
      </p:sp>
      <p:sp>
        <p:nvSpPr>
          <p:cNvPr id="2" name="Rectangle 1"/>
          <p:cNvSpPr/>
          <p:nvPr/>
        </p:nvSpPr>
        <p:spPr>
          <a:xfrm>
            <a:off x="841375" y="1104464"/>
            <a:ext cx="7620000" cy="1200329"/>
          </a:xfrm>
          <a:prstGeom prst="rect">
            <a:avLst/>
          </a:prstGeom>
        </p:spPr>
        <p:txBody>
          <a:bodyPr wrap="square">
            <a:spAutoFit/>
          </a:bodyPr>
          <a:lstStyle/>
          <a:p>
            <a:pPr marL="285750" indent="-285750">
              <a:buFont typeface="Arial"/>
              <a:buChar char="•"/>
            </a:pPr>
            <a:r>
              <a:rPr lang="en-US" dirty="0" smtClean="0">
                <a:latin typeface="Bookman Old Style"/>
                <a:cs typeface="Bookman Old Style"/>
              </a:rPr>
              <a:t>What would students, faculty, and Vanderbilt think of my</a:t>
            </a:r>
          </a:p>
          <a:p>
            <a:r>
              <a:rPr lang="en-US" dirty="0">
                <a:latin typeface="Bookman Old Style"/>
                <a:cs typeface="Bookman Old Style"/>
              </a:rPr>
              <a:t> </a:t>
            </a:r>
            <a:r>
              <a:rPr lang="en-US" dirty="0" smtClean="0">
                <a:latin typeface="Bookman Old Style"/>
                <a:cs typeface="Bookman Old Style"/>
              </a:rPr>
              <a:t>   “outsourcing” lectures?</a:t>
            </a:r>
          </a:p>
          <a:p>
            <a:r>
              <a:rPr lang="en-US" dirty="0" smtClean="0">
                <a:latin typeface="Bookman Old Style"/>
                <a:cs typeface="Bookman Old Style"/>
              </a:rPr>
              <a:t> </a:t>
            </a: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What would I do in class if not lecture?</a:t>
            </a:r>
            <a:endParaRPr lang="en-US" dirty="0">
              <a:latin typeface="Bookman Old Style"/>
              <a:cs typeface="Bookman Old Style"/>
            </a:endParaRPr>
          </a:p>
        </p:txBody>
      </p:sp>
      <p:sp>
        <p:nvSpPr>
          <p:cNvPr id="5" name="Rectangle 4"/>
          <p:cNvSpPr/>
          <p:nvPr/>
        </p:nvSpPr>
        <p:spPr>
          <a:xfrm>
            <a:off x="385727" y="3167642"/>
            <a:ext cx="8572501" cy="3693319"/>
          </a:xfrm>
          <a:prstGeom prst="rect">
            <a:avLst/>
          </a:prstGeom>
        </p:spPr>
        <p:txBody>
          <a:bodyPr wrap="square">
            <a:spAutoFit/>
          </a:bodyPr>
          <a:lstStyle/>
          <a:p>
            <a:pPr marL="285750" indent="-285750">
              <a:buFont typeface="Arial"/>
              <a:buChar char="•"/>
            </a:pPr>
            <a:r>
              <a:rPr lang="en-US" dirty="0" smtClean="0">
                <a:latin typeface="Bookman Old Style"/>
                <a:cs typeface="Bookman Old Style"/>
              </a:rPr>
              <a:t>I feel in community with other educators (for the first time in 25 years of teaching)</a:t>
            </a:r>
          </a:p>
          <a:p>
            <a:pPr marL="285750" indent="-285750">
              <a:buFont typeface="Arial"/>
              <a:buChar char="•"/>
            </a:pP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Creating and posting my own content</a:t>
            </a:r>
          </a:p>
          <a:p>
            <a:pPr marL="285750" indent="-285750">
              <a:buFont typeface="Arial"/>
              <a:buChar char="•"/>
            </a:pP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Even greater customization across courses and curricula</a:t>
            </a:r>
          </a:p>
          <a:p>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Other forms of crowd sourcing educational material (e.g., </a:t>
            </a:r>
            <a:r>
              <a:rPr lang="en-US" dirty="0" err="1">
                <a:latin typeface="Bookman Old Style"/>
                <a:cs typeface="Bookman Old Style"/>
              </a:rPr>
              <a:t>W</a:t>
            </a:r>
            <a:r>
              <a:rPr lang="en-US" dirty="0" err="1" smtClean="0">
                <a:latin typeface="Bookman Old Style"/>
                <a:cs typeface="Bookman Old Style"/>
              </a:rPr>
              <a:t>ikibooks</a:t>
            </a:r>
            <a:r>
              <a:rPr lang="en-US" dirty="0" smtClean="0">
                <a:latin typeface="Bookman Old Style"/>
                <a:cs typeface="Bookman Old Style"/>
              </a:rPr>
              <a:t>)</a:t>
            </a:r>
          </a:p>
          <a:p>
            <a:pPr marL="285750" indent="-285750">
              <a:buFont typeface="Arial"/>
              <a:buChar char="•"/>
            </a:pP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That students will see community modeled explicitly among their </a:t>
            </a:r>
            <a:r>
              <a:rPr lang="en-US" dirty="0" smtClean="0">
                <a:latin typeface="Bookman Old Style"/>
                <a:cs typeface="Bookman Old Style"/>
              </a:rPr>
              <a:t>educators</a:t>
            </a:r>
          </a:p>
          <a:p>
            <a:pPr marL="285750" indent="-285750">
              <a:buFont typeface="Arial"/>
              <a:buChar char="•"/>
            </a:pPr>
            <a:endParaRPr lang="en-US" dirty="0">
              <a:latin typeface="Bookman Old Style"/>
              <a:cs typeface="Bookman Old Style"/>
            </a:endParaRPr>
          </a:p>
          <a:p>
            <a:pPr marL="285750" indent="-285750">
              <a:buFont typeface="Arial"/>
              <a:buChar char="•"/>
            </a:pPr>
            <a:r>
              <a:rPr lang="en-US" dirty="0" smtClean="0">
                <a:latin typeface="Bookman Old Style"/>
                <a:cs typeface="Bookman Old Style"/>
              </a:rPr>
              <a:t>Leveraging and creating across institution MOOCs</a:t>
            </a:r>
            <a:endParaRPr lang="en-US" dirty="0"/>
          </a:p>
        </p:txBody>
      </p:sp>
    </p:spTree>
    <p:extLst>
      <p:ext uri="{BB962C8B-B14F-4D97-AF65-F5344CB8AC3E}">
        <p14:creationId xmlns:p14="http://schemas.microsoft.com/office/powerpoint/2010/main" val="48542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2053" y="1050201"/>
            <a:ext cx="2993428" cy="923330"/>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Functional Programming </a:t>
            </a:r>
          </a:p>
          <a:p>
            <a:pPr algn="ctr"/>
            <a:r>
              <a:rPr lang="en-US" dirty="0" smtClean="0">
                <a:solidFill>
                  <a:srgbClr val="4BACC6"/>
                </a:solidFill>
                <a:latin typeface="Bookman Old Style"/>
                <a:cs typeface="Bookman Old Style"/>
              </a:rPr>
              <a:t>Principles in </a:t>
            </a:r>
            <a:r>
              <a:rPr lang="en-US" dirty="0" err="1" smtClean="0">
                <a:solidFill>
                  <a:srgbClr val="4BACC6"/>
                </a:solidFill>
                <a:latin typeface="Bookman Old Style"/>
                <a:cs typeface="Bookman Old Style"/>
              </a:rPr>
              <a:t>Scala</a:t>
            </a:r>
            <a:endParaRPr lang="en-US" dirty="0" smtClean="0">
              <a:solidFill>
                <a:srgbClr val="4BACC6"/>
              </a:solidFill>
              <a:latin typeface="Bookman Old Style"/>
              <a:cs typeface="Bookman Old Style"/>
            </a:endParaRPr>
          </a:p>
          <a:p>
            <a:pPr algn="ctr"/>
            <a:r>
              <a:rPr lang="en-US" dirty="0" smtClean="0">
                <a:solidFill>
                  <a:srgbClr val="4BACC6"/>
                </a:solidFill>
                <a:latin typeface="Bookman Old Style"/>
                <a:cs typeface="Bookman Old Style"/>
              </a:rPr>
              <a:t>(</a:t>
            </a:r>
            <a:r>
              <a:rPr lang="en-US" dirty="0" err="1" smtClean="0">
                <a:solidFill>
                  <a:srgbClr val="4BACC6"/>
                </a:solidFill>
                <a:latin typeface="Bookman Old Style"/>
                <a:cs typeface="Bookman Old Style"/>
              </a:rPr>
              <a:t>Ecole</a:t>
            </a:r>
            <a:r>
              <a:rPr lang="en-US" dirty="0" smtClean="0">
                <a:solidFill>
                  <a:srgbClr val="4BACC6"/>
                </a:solidFill>
                <a:latin typeface="Bookman Old Style"/>
                <a:cs typeface="Bookman Old Style"/>
              </a:rPr>
              <a:t> </a:t>
            </a:r>
            <a:r>
              <a:rPr lang="en-US" dirty="0" err="1" smtClean="0">
                <a:solidFill>
                  <a:srgbClr val="4BACC6"/>
                </a:solidFill>
                <a:latin typeface="Bookman Old Style"/>
                <a:cs typeface="Bookman Old Style"/>
              </a:rPr>
              <a:t>Polytechnique</a:t>
            </a:r>
            <a:r>
              <a:rPr lang="en-US" dirty="0" smtClean="0">
                <a:solidFill>
                  <a:srgbClr val="4BACC6"/>
                </a:solidFill>
                <a:latin typeface="Bookman Old Style"/>
                <a:cs typeface="Bookman Old Style"/>
              </a:rPr>
              <a:t>) </a:t>
            </a:r>
          </a:p>
        </p:txBody>
      </p:sp>
      <p:sp>
        <p:nvSpPr>
          <p:cNvPr id="8" name="TextBox 7"/>
          <p:cNvSpPr txBox="1"/>
          <p:nvPr/>
        </p:nvSpPr>
        <p:spPr>
          <a:xfrm>
            <a:off x="92211" y="6481577"/>
            <a:ext cx="4131585" cy="369332"/>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Social Network Analysis (Michigan) </a:t>
            </a:r>
          </a:p>
        </p:txBody>
      </p:sp>
      <p:sp>
        <p:nvSpPr>
          <p:cNvPr id="13" name="TextBox 12"/>
          <p:cNvSpPr txBox="1"/>
          <p:nvPr/>
        </p:nvSpPr>
        <p:spPr>
          <a:xfrm>
            <a:off x="5029411" y="2296696"/>
            <a:ext cx="1853129" cy="1200329"/>
          </a:xfrm>
          <a:prstGeom prst="rect">
            <a:avLst/>
          </a:prstGeom>
          <a:noFill/>
        </p:spPr>
        <p:txBody>
          <a:bodyPr wrap="none" rtlCol="0">
            <a:spAutoFit/>
          </a:bodyPr>
          <a:lstStyle/>
          <a:p>
            <a:pPr algn="ctr"/>
            <a:r>
              <a:rPr lang="en-US" dirty="0" smtClean="0">
                <a:solidFill>
                  <a:srgbClr val="0000FF"/>
                </a:solidFill>
                <a:latin typeface="Bookman Old Style"/>
                <a:cs typeface="Bookman Old Style"/>
              </a:rPr>
              <a:t>Heterogeneous </a:t>
            </a:r>
          </a:p>
          <a:p>
            <a:pPr algn="ctr"/>
            <a:r>
              <a:rPr lang="en-US" dirty="0" smtClean="0">
                <a:solidFill>
                  <a:srgbClr val="0000FF"/>
                </a:solidFill>
                <a:latin typeface="Bookman Old Style"/>
                <a:cs typeface="Bookman Old Style"/>
              </a:rPr>
              <a:t>Parallel </a:t>
            </a:r>
          </a:p>
          <a:p>
            <a:pPr algn="ctr"/>
            <a:r>
              <a:rPr lang="en-US" dirty="0" smtClean="0">
                <a:solidFill>
                  <a:srgbClr val="0000FF"/>
                </a:solidFill>
                <a:latin typeface="Bookman Old Style"/>
                <a:cs typeface="Bookman Old Style"/>
              </a:rPr>
              <a:t>Programming </a:t>
            </a:r>
          </a:p>
          <a:p>
            <a:pPr algn="ctr"/>
            <a:r>
              <a:rPr lang="en-US" dirty="0" smtClean="0">
                <a:solidFill>
                  <a:srgbClr val="0000FF"/>
                </a:solidFill>
                <a:latin typeface="Bookman Old Style"/>
                <a:cs typeface="Bookman Old Style"/>
              </a:rPr>
              <a:t>(Stanford) </a:t>
            </a:r>
          </a:p>
        </p:txBody>
      </p:sp>
      <p:sp>
        <p:nvSpPr>
          <p:cNvPr id="14" name="TextBox 13"/>
          <p:cNvSpPr txBox="1"/>
          <p:nvPr/>
        </p:nvSpPr>
        <p:spPr>
          <a:xfrm>
            <a:off x="2710447" y="3035360"/>
            <a:ext cx="1710725" cy="923330"/>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Interactive </a:t>
            </a:r>
          </a:p>
          <a:p>
            <a:pPr algn="ctr"/>
            <a:r>
              <a:rPr lang="en-US" dirty="0" smtClean="0">
                <a:solidFill>
                  <a:srgbClr val="008000"/>
                </a:solidFill>
                <a:latin typeface="Bookman Old Style"/>
                <a:cs typeface="Bookman Old Style"/>
              </a:rPr>
              <a:t>Programming </a:t>
            </a:r>
          </a:p>
          <a:p>
            <a:pPr algn="ctr"/>
            <a:r>
              <a:rPr lang="en-US" dirty="0" smtClean="0">
                <a:solidFill>
                  <a:srgbClr val="008000"/>
                </a:solidFill>
                <a:latin typeface="Bookman Old Style"/>
                <a:cs typeface="Bookman Old Style"/>
              </a:rPr>
              <a:t>(Rice) </a:t>
            </a:r>
          </a:p>
        </p:txBody>
      </p:sp>
      <p:sp>
        <p:nvSpPr>
          <p:cNvPr id="16" name="TextBox 15"/>
          <p:cNvSpPr txBox="1"/>
          <p:nvPr/>
        </p:nvSpPr>
        <p:spPr>
          <a:xfrm>
            <a:off x="4654649" y="3582048"/>
            <a:ext cx="1582484" cy="646331"/>
          </a:xfrm>
          <a:prstGeom prst="rect">
            <a:avLst/>
          </a:prstGeom>
          <a:noFill/>
        </p:spPr>
        <p:txBody>
          <a:bodyPr wrap="none" rtlCol="0">
            <a:spAutoFit/>
          </a:bodyPr>
          <a:lstStyle/>
          <a:p>
            <a:pPr algn="ctr"/>
            <a:r>
              <a:rPr lang="en-US" dirty="0" err="1" smtClean="0">
                <a:solidFill>
                  <a:srgbClr val="FF0000"/>
                </a:solidFill>
                <a:latin typeface="Bookman Old Style"/>
                <a:cs typeface="Bookman Old Style"/>
              </a:rPr>
              <a:t>Crytography</a:t>
            </a:r>
            <a:r>
              <a:rPr lang="en-US" dirty="0" smtClean="0">
                <a:solidFill>
                  <a:srgbClr val="FF0000"/>
                </a:solidFill>
                <a:latin typeface="Bookman Old Style"/>
                <a:cs typeface="Bookman Old Style"/>
              </a:rPr>
              <a:t> </a:t>
            </a:r>
            <a:r>
              <a:rPr lang="en-US" dirty="0">
                <a:solidFill>
                  <a:srgbClr val="FF0000"/>
                </a:solidFill>
                <a:latin typeface="Bookman Old Style"/>
                <a:cs typeface="Bookman Old Style"/>
              </a:rPr>
              <a:t> </a:t>
            </a:r>
            <a:endParaRPr lang="en-US" dirty="0" smtClean="0">
              <a:solidFill>
                <a:srgbClr val="FF0000"/>
              </a:solidFill>
              <a:latin typeface="Bookman Old Style"/>
              <a:cs typeface="Bookman Old Style"/>
            </a:endParaRPr>
          </a:p>
          <a:p>
            <a:pPr algn="ctr"/>
            <a:r>
              <a:rPr lang="en-US" dirty="0" smtClean="0">
                <a:solidFill>
                  <a:srgbClr val="FF0000"/>
                </a:solidFill>
                <a:latin typeface="Bookman Old Style"/>
                <a:cs typeface="Bookman Old Style"/>
              </a:rPr>
              <a:t>(Stanford) </a:t>
            </a:r>
          </a:p>
        </p:txBody>
      </p:sp>
      <p:sp>
        <p:nvSpPr>
          <p:cNvPr id="17" name="TextBox 16"/>
          <p:cNvSpPr txBox="1"/>
          <p:nvPr/>
        </p:nvSpPr>
        <p:spPr>
          <a:xfrm>
            <a:off x="6672538" y="4109535"/>
            <a:ext cx="2471462" cy="646331"/>
          </a:xfrm>
          <a:prstGeom prst="rect">
            <a:avLst/>
          </a:prstGeom>
          <a:noFill/>
        </p:spPr>
        <p:txBody>
          <a:bodyPr wrap="none" rtlCol="0">
            <a:spAutoFit/>
          </a:bodyPr>
          <a:lstStyle/>
          <a:p>
            <a:pPr algn="ctr"/>
            <a:r>
              <a:rPr lang="en-US" dirty="0" smtClean="0">
                <a:solidFill>
                  <a:srgbClr val="0000FF"/>
                </a:solidFill>
                <a:latin typeface="Bookman Old Style"/>
                <a:cs typeface="Bookman Old Style"/>
              </a:rPr>
              <a:t>Computer Vision </a:t>
            </a:r>
          </a:p>
          <a:p>
            <a:pPr algn="ctr"/>
            <a:r>
              <a:rPr lang="en-US" dirty="0" smtClean="0">
                <a:solidFill>
                  <a:srgbClr val="0000FF"/>
                </a:solidFill>
                <a:latin typeface="Bookman Old Style"/>
                <a:cs typeface="Bookman Old Style"/>
              </a:rPr>
              <a:t>(Stanford/Michigan) </a:t>
            </a:r>
          </a:p>
        </p:txBody>
      </p:sp>
      <p:sp>
        <p:nvSpPr>
          <p:cNvPr id="19" name="TextBox 18"/>
          <p:cNvSpPr txBox="1"/>
          <p:nvPr/>
        </p:nvSpPr>
        <p:spPr>
          <a:xfrm>
            <a:off x="7693158" y="1364583"/>
            <a:ext cx="1306593" cy="923330"/>
          </a:xfrm>
          <a:prstGeom prst="rect">
            <a:avLst/>
          </a:prstGeom>
          <a:noFill/>
        </p:spPr>
        <p:txBody>
          <a:bodyPr wrap="none" rtlCol="0">
            <a:spAutoFit/>
          </a:bodyPr>
          <a:lstStyle/>
          <a:p>
            <a:pPr algn="ctr"/>
            <a:r>
              <a:rPr lang="en-US" dirty="0" smtClean="0">
                <a:solidFill>
                  <a:srgbClr val="0000FF"/>
                </a:solidFill>
                <a:latin typeface="Bookman Old Style"/>
                <a:cs typeface="Bookman Old Style"/>
              </a:rPr>
              <a:t>Image </a:t>
            </a:r>
          </a:p>
          <a:p>
            <a:pPr algn="ctr"/>
            <a:r>
              <a:rPr lang="en-US" dirty="0" smtClean="0">
                <a:solidFill>
                  <a:srgbClr val="0000FF"/>
                </a:solidFill>
                <a:latin typeface="Bookman Old Style"/>
                <a:cs typeface="Bookman Old Style"/>
              </a:rPr>
              <a:t>and Video </a:t>
            </a:r>
          </a:p>
          <a:p>
            <a:pPr algn="ctr"/>
            <a:r>
              <a:rPr lang="en-US" dirty="0" smtClean="0">
                <a:solidFill>
                  <a:srgbClr val="0000FF"/>
                </a:solidFill>
                <a:latin typeface="Bookman Old Style"/>
                <a:cs typeface="Bookman Old Style"/>
              </a:rPr>
              <a:t>(Duke) </a:t>
            </a:r>
          </a:p>
        </p:txBody>
      </p:sp>
      <p:sp>
        <p:nvSpPr>
          <p:cNvPr id="21" name="TextBox 20"/>
          <p:cNvSpPr txBox="1"/>
          <p:nvPr/>
        </p:nvSpPr>
        <p:spPr>
          <a:xfrm>
            <a:off x="6945320" y="2345817"/>
            <a:ext cx="1877437" cy="923330"/>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Computational </a:t>
            </a:r>
          </a:p>
          <a:p>
            <a:pPr algn="ctr"/>
            <a:r>
              <a:rPr lang="en-US" dirty="0" smtClean="0">
                <a:solidFill>
                  <a:srgbClr val="008000"/>
                </a:solidFill>
                <a:latin typeface="Bookman Old Style"/>
                <a:cs typeface="Bookman Old Style"/>
              </a:rPr>
              <a:t>Photography </a:t>
            </a:r>
          </a:p>
          <a:p>
            <a:pPr algn="ctr"/>
            <a:r>
              <a:rPr lang="en-US" dirty="0" smtClean="0">
                <a:solidFill>
                  <a:srgbClr val="008000"/>
                </a:solidFill>
                <a:latin typeface="Bookman Old Style"/>
                <a:cs typeface="Bookman Old Style"/>
              </a:rPr>
              <a:t>(</a:t>
            </a:r>
            <a:r>
              <a:rPr lang="en-US" dirty="0" err="1" smtClean="0">
                <a:solidFill>
                  <a:srgbClr val="008000"/>
                </a:solidFill>
                <a:latin typeface="Bookman Old Style"/>
                <a:cs typeface="Bookman Old Style"/>
              </a:rPr>
              <a:t>GaTech</a:t>
            </a:r>
            <a:r>
              <a:rPr lang="en-US" dirty="0" smtClean="0">
                <a:solidFill>
                  <a:srgbClr val="008000"/>
                </a:solidFill>
                <a:latin typeface="Bookman Old Style"/>
                <a:cs typeface="Bookman Old Style"/>
              </a:rPr>
              <a:t>) </a:t>
            </a:r>
          </a:p>
        </p:txBody>
      </p:sp>
      <p:sp>
        <p:nvSpPr>
          <p:cNvPr id="29" name="TextBox 28"/>
          <p:cNvSpPr txBox="1"/>
          <p:nvPr/>
        </p:nvSpPr>
        <p:spPr>
          <a:xfrm>
            <a:off x="2710447" y="1973531"/>
            <a:ext cx="2318964" cy="923330"/>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Malicious Software </a:t>
            </a:r>
          </a:p>
          <a:p>
            <a:pPr algn="ctr"/>
            <a:r>
              <a:rPr lang="en-US" dirty="0" smtClean="0">
                <a:solidFill>
                  <a:srgbClr val="660066"/>
                </a:solidFill>
                <a:latin typeface="Bookman Old Style"/>
                <a:cs typeface="Bookman Old Style"/>
              </a:rPr>
              <a:t>underground story </a:t>
            </a:r>
          </a:p>
          <a:p>
            <a:pPr algn="ctr"/>
            <a:r>
              <a:rPr lang="en-US" dirty="0" smtClean="0">
                <a:solidFill>
                  <a:srgbClr val="660066"/>
                </a:solidFill>
                <a:latin typeface="Bookman Old Style"/>
                <a:cs typeface="Bookman Old Style"/>
              </a:rPr>
              <a:t>(U of London) </a:t>
            </a:r>
          </a:p>
        </p:txBody>
      </p:sp>
      <p:sp>
        <p:nvSpPr>
          <p:cNvPr id="30" name="TextBox 29"/>
          <p:cNvSpPr txBox="1"/>
          <p:nvPr/>
        </p:nvSpPr>
        <p:spPr>
          <a:xfrm>
            <a:off x="283455" y="1427540"/>
            <a:ext cx="2482395" cy="1200329"/>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Creative programing </a:t>
            </a:r>
          </a:p>
          <a:p>
            <a:pPr algn="ctr"/>
            <a:r>
              <a:rPr lang="en-US" dirty="0" smtClean="0">
                <a:solidFill>
                  <a:srgbClr val="FF0000"/>
                </a:solidFill>
                <a:latin typeface="Bookman Old Style"/>
                <a:cs typeface="Bookman Old Style"/>
              </a:rPr>
              <a:t>For digital media &amp; </a:t>
            </a:r>
          </a:p>
          <a:p>
            <a:pPr algn="ctr"/>
            <a:r>
              <a:rPr lang="en-US" dirty="0" smtClean="0">
                <a:solidFill>
                  <a:srgbClr val="FF0000"/>
                </a:solidFill>
                <a:latin typeface="Bookman Old Style"/>
                <a:cs typeface="Bookman Old Style"/>
              </a:rPr>
              <a:t>Mobile Apps </a:t>
            </a:r>
          </a:p>
          <a:p>
            <a:pPr algn="ctr"/>
            <a:r>
              <a:rPr lang="en-US" dirty="0" smtClean="0">
                <a:solidFill>
                  <a:srgbClr val="FF0000"/>
                </a:solidFill>
                <a:latin typeface="Bookman Old Style"/>
                <a:cs typeface="Bookman Old Style"/>
              </a:rPr>
              <a:t>(U of London) </a:t>
            </a:r>
          </a:p>
        </p:txBody>
      </p:sp>
      <p:sp>
        <p:nvSpPr>
          <p:cNvPr id="31" name="TextBox 30"/>
          <p:cNvSpPr txBox="1"/>
          <p:nvPr/>
        </p:nvSpPr>
        <p:spPr>
          <a:xfrm>
            <a:off x="4879427" y="6189770"/>
            <a:ext cx="4006225" cy="646331"/>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Coding the Matrix: Linear Algebra </a:t>
            </a:r>
          </a:p>
          <a:p>
            <a:pPr algn="ctr"/>
            <a:r>
              <a:rPr lang="en-US" dirty="0" smtClean="0">
                <a:solidFill>
                  <a:srgbClr val="660066"/>
                </a:solidFill>
                <a:latin typeface="Bookman Old Style"/>
                <a:cs typeface="Bookman Old Style"/>
              </a:rPr>
              <a:t>CS applications (Brown) </a:t>
            </a:r>
          </a:p>
        </p:txBody>
      </p:sp>
      <p:sp>
        <p:nvSpPr>
          <p:cNvPr id="32" name="TextBox 31"/>
          <p:cNvSpPr txBox="1"/>
          <p:nvPr/>
        </p:nvSpPr>
        <p:spPr>
          <a:xfrm>
            <a:off x="6917130" y="3396007"/>
            <a:ext cx="2082621" cy="646331"/>
          </a:xfrm>
          <a:prstGeom prst="rect">
            <a:avLst/>
          </a:prstGeom>
          <a:noFill/>
        </p:spPr>
        <p:txBody>
          <a:bodyPr wrap="none" rtlCol="0">
            <a:spAutoFit/>
          </a:bodyPr>
          <a:lstStyle/>
          <a:p>
            <a:pPr algn="ctr"/>
            <a:r>
              <a:rPr lang="en-US" dirty="0" smtClean="0">
                <a:solidFill>
                  <a:schemeClr val="accent5"/>
                </a:solidFill>
                <a:latin typeface="Bookman Old Style"/>
                <a:cs typeface="Bookman Old Style"/>
              </a:rPr>
              <a:t>Computer Vision </a:t>
            </a:r>
          </a:p>
          <a:p>
            <a:pPr algn="ctr"/>
            <a:r>
              <a:rPr lang="en-US" dirty="0" smtClean="0">
                <a:solidFill>
                  <a:schemeClr val="accent5"/>
                </a:solidFill>
                <a:latin typeface="Bookman Old Style"/>
                <a:cs typeface="Bookman Old Style"/>
              </a:rPr>
              <a:t>(UC Berkeley) </a:t>
            </a:r>
          </a:p>
        </p:txBody>
      </p:sp>
      <p:sp>
        <p:nvSpPr>
          <p:cNvPr id="33" name="TextBox 32"/>
          <p:cNvSpPr txBox="1"/>
          <p:nvPr/>
        </p:nvSpPr>
        <p:spPr>
          <a:xfrm>
            <a:off x="141767" y="164254"/>
            <a:ext cx="2609872" cy="1200329"/>
          </a:xfrm>
          <a:prstGeom prst="rect">
            <a:avLst/>
          </a:prstGeom>
          <a:noFill/>
        </p:spPr>
        <p:txBody>
          <a:bodyPr wrap="none" rtlCol="0">
            <a:spAutoFit/>
          </a:bodyPr>
          <a:lstStyle/>
          <a:p>
            <a:pPr algn="ctr"/>
            <a:r>
              <a:rPr lang="en-US" dirty="0" smtClean="0">
                <a:solidFill>
                  <a:srgbClr val="0000FF"/>
                </a:solidFill>
                <a:latin typeface="Bookman Old Style"/>
                <a:cs typeface="Bookman Old Style"/>
              </a:rPr>
              <a:t>Creative, Serious and </a:t>
            </a:r>
          </a:p>
          <a:p>
            <a:pPr algn="ctr"/>
            <a:r>
              <a:rPr lang="en-US" dirty="0" smtClean="0">
                <a:solidFill>
                  <a:srgbClr val="0000FF"/>
                </a:solidFill>
                <a:latin typeface="Bookman Old Style"/>
                <a:cs typeface="Bookman Old Style"/>
              </a:rPr>
              <a:t>Playful Science of </a:t>
            </a:r>
          </a:p>
          <a:p>
            <a:pPr algn="ctr"/>
            <a:r>
              <a:rPr lang="en-US" dirty="0" smtClean="0">
                <a:solidFill>
                  <a:srgbClr val="0000FF"/>
                </a:solidFill>
                <a:latin typeface="Bookman Old Style"/>
                <a:cs typeface="Bookman Old Style"/>
              </a:rPr>
              <a:t>Android Apps </a:t>
            </a:r>
          </a:p>
          <a:p>
            <a:pPr algn="ctr"/>
            <a:r>
              <a:rPr lang="en-US" dirty="0" smtClean="0">
                <a:solidFill>
                  <a:srgbClr val="0000FF"/>
                </a:solidFill>
                <a:latin typeface="Bookman Old Style"/>
                <a:cs typeface="Bookman Old Style"/>
              </a:rPr>
              <a:t>(UIUC) </a:t>
            </a:r>
          </a:p>
        </p:txBody>
      </p:sp>
      <p:sp>
        <p:nvSpPr>
          <p:cNvPr id="34" name="TextBox 33"/>
          <p:cNvSpPr txBox="1"/>
          <p:nvPr/>
        </p:nvSpPr>
        <p:spPr>
          <a:xfrm>
            <a:off x="141767" y="5180213"/>
            <a:ext cx="1646605" cy="923330"/>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Discrete </a:t>
            </a:r>
          </a:p>
          <a:p>
            <a:pPr algn="ctr"/>
            <a:r>
              <a:rPr lang="en-US" dirty="0" smtClean="0">
                <a:solidFill>
                  <a:srgbClr val="FF0000"/>
                </a:solidFill>
                <a:latin typeface="Bookman Old Style"/>
                <a:cs typeface="Bookman Old Style"/>
              </a:rPr>
              <a:t>Optimization </a:t>
            </a:r>
          </a:p>
          <a:p>
            <a:pPr algn="ctr"/>
            <a:r>
              <a:rPr lang="en-US" dirty="0" smtClean="0">
                <a:solidFill>
                  <a:srgbClr val="FF0000"/>
                </a:solidFill>
                <a:latin typeface="Bookman Old Style"/>
                <a:cs typeface="Bookman Old Style"/>
              </a:rPr>
              <a:t>(Melbourne) </a:t>
            </a:r>
          </a:p>
        </p:txBody>
      </p:sp>
      <p:sp>
        <p:nvSpPr>
          <p:cNvPr id="38" name="TextBox 37"/>
          <p:cNvSpPr txBox="1"/>
          <p:nvPr/>
        </p:nvSpPr>
        <p:spPr>
          <a:xfrm>
            <a:off x="141767" y="3742184"/>
            <a:ext cx="2223686" cy="646331"/>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Machine Learning </a:t>
            </a:r>
          </a:p>
          <a:p>
            <a:pPr algn="ctr"/>
            <a:r>
              <a:rPr lang="en-US" dirty="0" smtClean="0">
                <a:solidFill>
                  <a:srgbClr val="660066"/>
                </a:solidFill>
                <a:latin typeface="Bookman Old Style"/>
                <a:cs typeface="Bookman Old Style"/>
              </a:rPr>
              <a:t>(Stanford) </a:t>
            </a:r>
          </a:p>
        </p:txBody>
      </p:sp>
      <p:sp>
        <p:nvSpPr>
          <p:cNvPr id="39" name="TextBox 38"/>
          <p:cNvSpPr txBox="1"/>
          <p:nvPr/>
        </p:nvSpPr>
        <p:spPr>
          <a:xfrm>
            <a:off x="141767" y="4445197"/>
            <a:ext cx="2223686" cy="646331"/>
          </a:xfrm>
          <a:prstGeom prst="rect">
            <a:avLst/>
          </a:prstGeom>
          <a:noFill/>
        </p:spPr>
        <p:txBody>
          <a:bodyPr wrap="none" rtlCol="0">
            <a:spAutoFit/>
          </a:bodyPr>
          <a:lstStyle/>
          <a:p>
            <a:pPr algn="ctr"/>
            <a:r>
              <a:rPr lang="en-US" dirty="0" smtClean="0">
                <a:solidFill>
                  <a:schemeClr val="accent5"/>
                </a:solidFill>
                <a:latin typeface="Bookman Old Style"/>
                <a:cs typeface="Bookman Old Style"/>
              </a:rPr>
              <a:t>Machine Learning </a:t>
            </a:r>
          </a:p>
          <a:p>
            <a:pPr algn="ctr"/>
            <a:r>
              <a:rPr lang="en-US" dirty="0" smtClean="0">
                <a:solidFill>
                  <a:schemeClr val="accent5"/>
                </a:solidFill>
                <a:latin typeface="Bookman Old Style"/>
                <a:cs typeface="Bookman Old Style"/>
              </a:rPr>
              <a:t>(U Washington) </a:t>
            </a:r>
          </a:p>
        </p:txBody>
      </p:sp>
      <p:sp>
        <p:nvSpPr>
          <p:cNvPr id="40" name="TextBox 39"/>
          <p:cNvSpPr txBox="1"/>
          <p:nvPr/>
        </p:nvSpPr>
        <p:spPr>
          <a:xfrm>
            <a:off x="7083842" y="5091528"/>
            <a:ext cx="1915909" cy="923330"/>
          </a:xfrm>
          <a:prstGeom prst="rect">
            <a:avLst/>
          </a:prstGeom>
          <a:noFill/>
        </p:spPr>
        <p:txBody>
          <a:bodyPr wrap="none" rtlCol="0">
            <a:spAutoFit/>
          </a:bodyPr>
          <a:lstStyle/>
          <a:p>
            <a:pPr algn="ctr"/>
            <a:r>
              <a:rPr lang="en-US" dirty="0" smtClean="0">
                <a:solidFill>
                  <a:srgbClr val="FF0000"/>
                </a:solidFill>
                <a:latin typeface="Bookman Old Style"/>
                <a:cs typeface="Bookman Old Style"/>
              </a:rPr>
              <a:t>VLSI CAD: </a:t>
            </a:r>
          </a:p>
          <a:p>
            <a:pPr algn="ctr"/>
            <a:r>
              <a:rPr lang="en-US" dirty="0" smtClean="0">
                <a:solidFill>
                  <a:srgbClr val="FF0000"/>
                </a:solidFill>
                <a:latin typeface="Bookman Old Style"/>
                <a:cs typeface="Bookman Old Style"/>
              </a:rPr>
              <a:t>Logic to Layout </a:t>
            </a:r>
          </a:p>
          <a:p>
            <a:pPr algn="ctr"/>
            <a:r>
              <a:rPr lang="en-US" dirty="0" smtClean="0">
                <a:solidFill>
                  <a:srgbClr val="FF0000"/>
                </a:solidFill>
                <a:latin typeface="Bookman Old Style"/>
                <a:cs typeface="Bookman Old Style"/>
              </a:rPr>
              <a:t>(UIUC) </a:t>
            </a:r>
          </a:p>
        </p:txBody>
      </p:sp>
      <p:sp>
        <p:nvSpPr>
          <p:cNvPr id="23" name="TextBox 22"/>
          <p:cNvSpPr txBox="1"/>
          <p:nvPr/>
        </p:nvSpPr>
        <p:spPr>
          <a:xfrm>
            <a:off x="3029760" y="4009119"/>
            <a:ext cx="1624889" cy="646331"/>
          </a:xfrm>
          <a:prstGeom prst="rect">
            <a:avLst/>
          </a:prstGeom>
          <a:noFill/>
        </p:spPr>
        <p:txBody>
          <a:bodyPr wrap="none" rtlCol="0">
            <a:spAutoFit/>
          </a:bodyPr>
          <a:lstStyle/>
          <a:p>
            <a:pPr algn="ctr"/>
            <a:r>
              <a:rPr lang="en-US" dirty="0" err="1" smtClean="0">
                <a:solidFill>
                  <a:srgbClr val="0000FF"/>
                </a:solidFill>
                <a:latin typeface="Bookman Old Style"/>
                <a:cs typeface="Bookman Old Style"/>
              </a:rPr>
              <a:t>Gamification</a:t>
            </a:r>
            <a:r>
              <a:rPr lang="en-US" dirty="0" smtClean="0">
                <a:solidFill>
                  <a:srgbClr val="0000FF"/>
                </a:solidFill>
                <a:latin typeface="Bookman Old Style"/>
                <a:cs typeface="Bookman Old Style"/>
              </a:rPr>
              <a:t> </a:t>
            </a:r>
          </a:p>
          <a:p>
            <a:pPr algn="ctr"/>
            <a:r>
              <a:rPr lang="en-US" dirty="0" smtClean="0">
                <a:solidFill>
                  <a:srgbClr val="0000FF"/>
                </a:solidFill>
                <a:latin typeface="Bookman Old Style"/>
                <a:cs typeface="Bookman Old Style"/>
              </a:rPr>
              <a:t>(U Penn) </a:t>
            </a:r>
          </a:p>
        </p:txBody>
      </p:sp>
      <p:sp>
        <p:nvSpPr>
          <p:cNvPr id="24" name="TextBox 23"/>
          <p:cNvSpPr txBox="1"/>
          <p:nvPr/>
        </p:nvSpPr>
        <p:spPr>
          <a:xfrm>
            <a:off x="249461" y="2665150"/>
            <a:ext cx="2023523" cy="923330"/>
          </a:xfrm>
          <a:prstGeom prst="rect">
            <a:avLst/>
          </a:prstGeom>
          <a:noFill/>
        </p:spPr>
        <p:txBody>
          <a:bodyPr wrap="none" rtlCol="0">
            <a:spAutoFit/>
          </a:bodyPr>
          <a:lstStyle/>
          <a:p>
            <a:pPr algn="ctr"/>
            <a:r>
              <a:rPr lang="en-US" dirty="0" smtClean="0">
                <a:solidFill>
                  <a:schemeClr val="accent6">
                    <a:lumMod val="75000"/>
                  </a:schemeClr>
                </a:solidFill>
                <a:latin typeface="Bookman Old Style"/>
                <a:cs typeface="Bookman Old Style"/>
              </a:rPr>
              <a:t>Web Intelligence</a:t>
            </a:r>
          </a:p>
          <a:p>
            <a:pPr algn="ctr"/>
            <a:r>
              <a:rPr lang="en-US" dirty="0">
                <a:solidFill>
                  <a:schemeClr val="accent6">
                    <a:lumMod val="75000"/>
                  </a:schemeClr>
                </a:solidFill>
                <a:latin typeface="Bookman Old Style"/>
                <a:cs typeface="Bookman Old Style"/>
              </a:rPr>
              <a:t>a</a:t>
            </a:r>
            <a:r>
              <a:rPr lang="en-US" dirty="0" smtClean="0">
                <a:solidFill>
                  <a:schemeClr val="accent6">
                    <a:lumMod val="75000"/>
                  </a:schemeClr>
                </a:solidFill>
                <a:latin typeface="Bookman Old Style"/>
                <a:cs typeface="Bookman Old Style"/>
              </a:rPr>
              <a:t>nd Big Data</a:t>
            </a:r>
          </a:p>
          <a:p>
            <a:pPr algn="ctr"/>
            <a:r>
              <a:rPr lang="en-US" dirty="0" smtClean="0">
                <a:solidFill>
                  <a:schemeClr val="accent6">
                    <a:lumMod val="75000"/>
                  </a:schemeClr>
                </a:solidFill>
                <a:latin typeface="Bookman Old Style"/>
                <a:cs typeface="Bookman Old Style"/>
              </a:rPr>
              <a:t> (IIT, </a:t>
            </a:r>
            <a:r>
              <a:rPr lang="en-US" dirty="0" err="1" smtClean="0">
                <a:solidFill>
                  <a:schemeClr val="accent6">
                    <a:lumMod val="75000"/>
                  </a:schemeClr>
                </a:solidFill>
                <a:latin typeface="Bookman Old Style"/>
                <a:cs typeface="Bookman Old Style"/>
              </a:rPr>
              <a:t>Dehli</a:t>
            </a:r>
            <a:r>
              <a:rPr lang="en-US" dirty="0" smtClean="0">
                <a:solidFill>
                  <a:schemeClr val="accent6">
                    <a:lumMod val="75000"/>
                  </a:schemeClr>
                </a:solidFill>
                <a:latin typeface="Bookman Old Style"/>
                <a:cs typeface="Bookman Old Style"/>
              </a:rPr>
              <a:t>) </a:t>
            </a:r>
          </a:p>
        </p:txBody>
      </p:sp>
      <p:sp>
        <p:nvSpPr>
          <p:cNvPr id="22" name="TextBox 21"/>
          <p:cNvSpPr txBox="1"/>
          <p:nvPr/>
        </p:nvSpPr>
        <p:spPr>
          <a:xfrm>
            <a:off x="5029411" y="4278453"/>
            <a:ext cx="1582484" cy="923330"/>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Applied</a:t>
            </a:r>
          </a:p>
          <a:p>
            <a:pPr algn="ctr"/>
            <a:r>
              <a:rPr lang="en-US" dirty="0" err="1" smtClean="0">
                <a:solidFill>
                  <a:srgbClr val="4BACC6"/>
                </a:solidFill>
                <a:latin typeface="Bookman Old Style"/>
                <a:cs typeface="Bookman Old Style"/>
              </a:rPr>
              <a:t>Crytography</a:t>
            </a:r>
            <a:r>
              <a:rPr lang="en-US" dirty="0" smtClean="0">
                <a:solidFill>
                  <a:srgbClr val="4BACC6"/>
                </a:solidFill>
                <a:latin typeface="Bookman Old Style"/>
                <a:cs typeface="Bookman Old Style"/>
              </a:rPr>
              <a:t> </a:t>
            </a:r>
          </a:p>
          <a:p>
            <a:pPr algn="ctr"/>
            <a:r>
              <a:rPr lang="en-US" dirty="0" smtClean="0">
                <a:solidFill>
                  <a:srgbClr val="4BACC6"/>
                </a:solidFill>
                <a:latin typeface="Bookman Old Style"/>
                <a:cs typeface="Bookman Old Style"/>
              </a:rPr>
              <a:t>(</a:t>
            </a:r>
            <a:r>
              <a:rPr lang="en-US" dirty="0" err="1" smtClean="0">
                <a:solidFill>
                  <a:srgbClr val="4BACC6"/>
                </a:solidFill>
                <a:latin typeface="Bookman Old Style"/>
                <a:cs typeface="Bookman Old Style"/>
              </a:rPr>
              <a:t>Udacity</a:t>
            </a:r>
            <a:r>
              <a:rPr lang="en-US" dirty="0" smtClean="0">
                <a:solidFill>
                  <a:srgbClr val="4BACC6"/>
                </a:solidFill>
                <a:latin typeface="Bookman Old Style"/>
                <a:cs typeface="Bookman Old Style"/>
              </a:rPr>
              <a:t>) </a:t>
            </a:r>
          </a:p>
        </p:txBody>
      </p:sp>
      <p:sp>
        <p:nvSpPr>
          <p:cNvPr id="25" name="TextBox 24"/>
          <p:cNvSpPr txBox="1"/>
          <p:nvPr/>
        </p:nvSpPr>
        <p:spPr>
          <a:xfrm>
            <a:off x="2739683" y="164254"/>
            <a:ext cx="6404317" cy="830997"/>
          </a:xfrm>
          <a:prstGeom prst="rect">
            <a:avLst/>
          </a:prstGeom>
          <a:noFill/>
        </p:spPr>
        <p:txBody>
          <a:bodyPr wrap="none" rtlCol="0">
            <a:spAutoFit/>
          </a:bodyPr>
          <a:lstStyle/>
          <a:p>
            <a:pPr algn="ctr"/>
            <a:r>
              <a:rPr lang="en-US" sz="2400" dirty="0" smtClean="0">
                <a:latin typeface="Bookman Old Style"/>
                <a:cs typeface="Bookman Old Style"/>
              </a:rPr>
              <a:t>An Online Computer Science Curriculum</a:t>
            </a:r>
          </a:p>
          <a:p>
            <a:pPr algn="ctr"/>
            <a:r>
              <a:rPr lang="en-US" sz="2400" dirty="0" smtClean="0">
                <a:latin typeface="Bookman Old Style"/>
                <a:cs typeface="Bookman Old Style"/>
              </a:rPr>
              <a:t>(Technical Electives)</a:t>
            </a:r>
          </a:p>
        </p:txBody>
      </p:sp>
      <p:sp>
        <p:nvSpPr>
          <p:cNvPr id="26" name="TextBox 25"/>
          <p:cNvSpPr txBox="1"/>
          <p:nvPr/>
        </p:nvSpPr>
        <p:spPr>
          <a:xfrm>
            <a:off x="3006654" y="764418"/>
            <a:ext cx="1647995" cy="1200329"/>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Software </a:t>
            </a:r>
          </a:p>
          <a:p>
            <a:pPr algn="ctr"/>
            <a:r>
              <a:rPr lang="en-US" dirty="0" smtClean="0">
                <a:solidFill>
                  <a:srgbClr val="008000"/>
                </a:solidFill>
                <a:latin typeface="Bookman Old Style"/>
                <a:cs typeface="Bookman Old Style"/>
              </a:rPr>
              <a:t>Defined </a:t>
            </a:r>
          </a:p>
          <a:p>
            <a:pPr algn="ctr"/>
            <a:r>
              <a:rPr lang="en-US" dirty="0" smtClean="0">
                <a:solidFill>
                  <a:srgbClr val="008000"/>
                </a:solidFill>
                <a:latin typeface="Bookman Old Style"/>
                <a:cs typeface="Bookman Old Style"/>
              </a:rPr>
              <a:t>Networks </a:t>
            </a:r>
          </a:p>
          <a:p>
            <a:pPr algn="ctr"/>
            <a:r>
              <a:rPr lang="en-US" dirty="0" smtClean="0">
                <a:solidFill>
                  <a:srgbClr val="008000"/>
                </a:solidFill>
                <a:latin typeface="Bookman Old Style"/>
                <a:cs typeface="Bookman Old Style"/>
              </a:rPr>
              <a:t>(U Maryland) </a:t>
            </a:r>
          </a:p>
        </p:txBody>
      </p:sp>
      <p:sp>
        <p:nvSpPr>
          <p:cNvPr id="28" name="Rounded Rectangle 27"/>
          <p:cNvSpPr/>
          <p:nvPr/>
        </p:nvSpPr>
        <p:spPr>
          <a:xfrm>
            <a:off x="132045" y="3778216"/>
            <a:ext cx="2233408" cy="140199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672538" y="3381986"/>
            <a:ext cx="2377657" cy="157469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203596" y="6103543"/>
            <a:ext cx="2889733" cy="369332"/>
          </a:xfrm>
          <a:prstGeom prst="rect">
            <a:avLst/>
          </a:prstGeom>
          <a:noFill/>
        </p:spPr>
        <p:txBody>
          <a:bodyPr wrap="none" rtlCol="0">
            <a:spAutoFit/>
          </a:bodyPr>
          <a:lstStyle/>
          <a:p>
            <a:pPr algn="ctr"/>
            <a:r>
              <a:rPr lang="en-US" dirty="0" smtClean="0">
                <a:solidFill>
                  <a:srgbClr val="4BACC6"/>
                </a:solidFill>
                <a:latin typeface="Bookman Old Style"/>
                <a:cs typeface="Bookman Old Style"/>
              </a:rPr>
              <a:t>Networked Life (U Penn) </a:t>
            </a:r>
          </a:p>
        </p:txBody>
      </p:sp>
      <p:sp>
        <p:nvSpPr>
          <p:cNvPr id="37" name="TextBox 36"/>
          <p:cNvSpPr txBox="1"/>
          <p:nvPr/>
        </p:nvSpPr>
        <p:spPr>
          <a:xfrm>
            <a:off x="2648463" y="4768362"/>
            <a:ext cx="1531902" cy="646331"/>
          </a:xfrm>
          <a:prstGeom prst="rect">
            <a:avLst/>
          </a:prstGeom>
          <a:noFill/>
        </p:spPr>
        <p:txBody>
          <a:bodyPr wrap="none" rtlCol="0">
            <a:spAutoFit/>
          </a:bodyPr>
          <a:lstStyle/>
          <a:p>
            <a:pPr algn="ctr"/>
            <a:r>
              <a:rPr lang="en-US" dirty="0" smtClean="0">
                <a:solidFill>
                  <a:srgbClr val="660066"/>
                </a:solidFill>
                <a:latin typeface="Bookman Old Style"/>
                <a:cs typeface="Bookman Old Style"/>
              </a:rPr>
              <a:t>AI Planning </a:t>
            </a:r>
          </a:p>
          <a:p>
            <a:pPr algn="ctr"/>
            <a:r>
              <a:rPr lang="en-US" dirty="0" smtClean="0">
                <a:solidFill>
                  <a:srgbClr val="660066"/>
                </a:solidFill>
                <a:latin typeface="Bookman Old Style"/>
                <a:cs typeface="Bookman Old Style"/>
              </a:rPr>
              <a:t>(Edinburgh) </a:t>
            </a:r>
          </a:p>
        </p:txBody>
      </p:sp>
      <p:sp>
        <p:nvSpPr>
          <p:cNvPr id="41" name="TextBox 40"/>
          <p:cNvSpPr txBox="1"/>
          <p:nvPr/>
        </p:nvSpPr>
        <p:spPr>
          <a:xfrm>
            <a:off x="2472626" y="5464066"/>
            <a:ext cx="1298816" cy="646331"/>
          </a:xfrm>
          <a:prstGeom prst="rect">
            <a:avLst/>
          </a:prstGeom>
          <a:noFill/>
        </p:spPr>
        <p:txBody>
          <a:bodyPr wrap="none" rtlCol="0">
            <a:spAutoFit/>
          </a:bodyPr>
          <a:lstStyle/>
          <a:p>
            <a:pPr algn="ctr"/>
            <a:r>
              <a:rPr lang="en-US" dirty="0" smtClean="0">
                <a:solidFill>
                  <a:srgbClr val="008000"/>
                </a:solidFill>
                <a:latin typeface="Bookman Old Style"/>
                <a:cs typeface="Bookman Old Style"/>
              </a:rPr>
              <a:t>NLP</a:t>
            </a:r>
          </a:p>
          <a:p>
            <a:pPr algn="ctr"/>
            <a:r>
              <a:rPr lang="en-US" dirty="0" smtClean="0">
                <a:solidFill>
                  <a:srgbClr val="008000"/>
                </a:solidFill>
                <a:latin typeface="Bookman Old Style"/>
                <a:cs typeface="Bookman Old Style"/>
              </a:rPr>
              <a:t>(Stanford) </a:t>
            </a:r>
          </a:p>
        </p:txBody>
      </p:sp>
      <p:sp>
        <p:nvSpPr>
          <p:cNvPr id="42" name="TextBox 41"/>
          <p:cNvSpPr txBox="1"/>
          <p:nvPr/>
        </p:nvSpPr>
        <p:spPr>
          <a:xfrm>
            <a:off x="4285164" y="5209272"/>
            <a:ext cx="2031325" cy="923330"/>
          </a:xfrm>
          <a:prstGeom prst="rect">
            <a:avLst/>
          </a:prstGeom>
          <a:noFill/>
        </p:spPr>
        <p:txBody>
          <a:bodyPr wrap="none" rtlCol="0">
            <a:spAutoFit/>
          </a:bodyPr>
          <a:lstStyle/>
          <a:p>
            <a:pPr algn="ctr"/>
            <a:r>
              <a:rPr lang="en-US" dirty="0" smtClean="0">
                <a:solidFill>
                  <a:srgbClr val="E46C0A"/>
                </a:solidFill>
                <a:latin typeface="Bookman Old Style"/>
                <a:cs typeface="Bookman Old Style"/>
              </a:rPr>
              <a:t>Computing for </a:t>
            </a:r>
          </a:p>
          <a:p>
            <a:pPr algn="ctr"/>
            <a:r>
              <a:rPr lang="en-US" dirty="0" smtClean="0">
                <a:solidFill>
                  <a:srgbClr val="E46C0A"/>
                </a:solidFill>
                <a:latin typeface="Bookman Old Style"/>
                <a:cs typeface="Bookman Old Style"/>
              </a:rPr>
              <a:t>Data Analysis</a:t>
            </a:r>
          </a:p>
          <a:p>
            <a:pPr algn="ctr"/>
            <a:r>
              <a:rPr lang="en-US" dirty="0" smtClean="0">
                <a:solidFill>
                  <a:srgbClr val="E46C0A"/>
                </a:solidFill>
                <a:latin typeface="Bookman Old Style"/>
                <a:cs typeface="Bookman Old Style"/>
              </a:rPr>
              <a:t>(Johns Hopkins) </a:t>
            </a:r>
          </a:p>
        </p:txBody>
      </p:sp>
      <p:sp>
        <p:nvSpPr>
          <p:cNvPr id="43" name="TextBox 42"/>
          <p:cNvSpPr txBox="1"/>
          <p:nvPr/>
        </p:nvSpPr>
        <p:spPr>
          <a:xfrm rot="16200000">
            <a:off x="8254357" y="5978713"/>
            <a:ext cx="1444576" cy="307777"/>
          </a:xfrm>
          <a:prstGeom prst="rect">
            <a:avLst/>
          </a:prstGeom>
          <a:noFill/>
        </p:spPr>
        <p:txBody>
          <a:bodyPr wrap="none" rtlCol="0">
            <a:spAutoFit/>
          </a:bodyPr>
          <a:lstStyle/>
          <a:p>
            <a:r>
              <a:rPr lang="en-US" sz="1400" dirty="0" smtClean="0"/>
              <a:t>Douglas H. Fisher</a:t>
            </a:r>
            <a:endParaRPr lang="en-US" sz="1400" dirty="0"/>
          </a:p>
        </p:txBody>
      </p:sp>
      <p:sp>
        <p:nvSpPr>
          <p:cNvPr id="44" name="Rounded Rectangle 43"/>
          <p:cNvSpPr/>
          <p:nvPr/>
        </p:nvSpPr>
        <p:spPr>
          <a:xfrm>
            <a:off x="92211" y="164254"/>
            <a:ext cx="2673640" cy="246361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oug Fisher bio pic a.jpg"/>
          <p:cNvPicPr>
            <a:picLocks noChangeAspect="1"/>
          </p:cNvPicPr>
          <p:nvPr/>
        </p:nvPicPr>
        <p:blipFill rotWithShape="1">
          <a:blip r:embed="rId2">
            <a:extLst>
              <a:ext uri="{28A0092B-C50C-407E-A947-70E740481C1C}">
                <a14:useLocalDpi xmlns:a14="http://schemas.microsoft.com/office/drawing/2010/main" val="0"/>
              </a:ext>
            </a:extLst>
          </a:blip>
          <a:srcRect l="6760" t="8985" r="6705" b="9442"/>
          <a:stretch/>
        </p:blipFill>
        <p:spPr>
          <a:xfrm>
            <a:off x="2454243" y="2682188"/>
            <a:ext cx="351129" cy="491053"/>
          </a:xfrm>
          <a:prstGeom prst="rect">
            <a:avLst/>
          </a:prstGeom>
        </p:spPr>
      </p:pic>
      <p:pic>
        <p:nvPicPr>
          <p:cNvPr id="45" name="Picture 44" descr="Doug Fisher bio pic a.jpg"/>
          <p:cNvPicPr>
            <a:picLocks noChangeAspect="1"/>
          </p:cNvPicPr>
          <p:nvPr/>
        </p:nvPicPr>
        <p:blipFill rotWithShape="1">
          <a:blip r:embed="rId2">
            <a:extLst>
              <a:ext uri="{28A0092B-C50C-407E-A947-70E740481C1C}">
                <a14:useLocalDpi xmlns:a14="http://schemas.microsoft.com/office/drawing/2010/main" val="0"/>
              </a:ext>
            </a:extLst>
          </a:blip>
          <a:srcRect l="6760" t="8985" r="6705" b="9442"/>
          <a:stretch/>
        </p:blipFill>
        <p:spPr>
          <a:xfrm>
            <a:off x="4109599" y="4689160"/>
            <a:ext cx="351129" cy="491053"/>
          </a:xfrm>
          <a:prstGeom prst="rect">
            <a:avLst/>
          </a:prstGeom>
        </p:spPr>
      </p:pic>
      <p:pic>
        <p:nvPicPr>
          <p:cNvPr id="46" name="Picture 45" descr="Doug Fisher bio pic a.jpg"/>
          <p:cNvPicPr>
            <a:picLocks noChangeAspect="1"/>
          </p:cNvPicPr>
          <p:nvPr/>
        </p:nvPicPr>
        <p:blipFill rotWithShape="1">
          <a:blip r:embed="rId2">
            <a:extLst>
              <a:ext uri="{28A0092B-C50C-407E-A947-70E740481C1C}">
                <a14:useLocalDpi xmlns:a14="http://schemas.microsoft.com/office/drawing/2010/main" val="0"/>
              </a:ext>
            </a:extLst>
          </a:blip>
          <a:srcRect l="6760" t="8985" r="6705" b="9442"/>
          <a:stretch/>
        </p:blipFill>
        <p:spPr>
          <a:xfrm>
            <a:off x="2400510" y="4308008"/>
            <a:ext cx="351129" cy="491053"/>
          </a:xfrm>
          <a:prstGeom prst="rect">
            <a:avLst/>
          </a:prstGeom>
        </p:spPr>
      </p:pic>
      <p:sp>
        <p:nvSpPr>
          <p:cNvPr id="6" name="Freeform 5"/>
          <p:cNvSpPr/>
          <p:nvPr/>
        </p:nvSpPr>
        <p:spPr>
          <a:xfrm>
            <a:off x="32967" y="3497044"/>
            <a:ext cx="4594480" cy="2809604"/>
          </a:xfrm>
          <a:custGeom>
            <a:avLst/>
            <a:gdLst>
              <a:gd name="connsiteX0" fmla="*/ 16516 w 4594480"/>
              <a:gd name="connsiteY0" fmla="*/ 1022720 h 2809604"/>
              <a:gd name="connsiteX1" fmla="*/ 33010 w 4594480"/>
              <a:gd name="connsiteY1" fmla="*/ 329910 h 2809604"/>
              <a:gd name="connsiteX2" fmla="*/ 65999 w 4594480"/>
              <a:gd name="connsiteY2" fmla="*/ 131964 h 2809604"/>
              <a:gd name="connsiteX3" fmla="*/ 115481 w 4594480"/>
              <a:gd name="connsiteY3" fmla="*/ 0 h 2809604"/>
              <a:gd name="connsiteX4" fmla="*/ 428872 w 4594480"/>
              <a:gd name="connsiteY4" fmla="*/ 16495 h 2809604"/>
              <a:gd name="connsiteX5" fmla="*/ 478355 w 4594480"/>
              <a:gd name="connsiteY5" fmla="*/ 65982 h 2809604"/>
              <a:gd name="connsiteX6" fmla="*/ 577320 w 4594480"/>
              <a:gd name="connsiteY6" fmla="*/ 98973 h 2809604"/>
              <a:gd name="connsiteX7" fmla="*/ 808240 w 4594480"/>
              <a:gd name="connsiteY7" fmla="*/ 131964 h 2809604"/>
              <a:gd name="connsiteX8" fmla="*/ 1979332 w 4594480"/>
              <a:gd name="connsiteY8" fmla="*/ 148459 h 2809604"/>
              <a:gd name="connsiteX9" fmla="*/ 2243240 w 4594480"/>
              <a:gd name="connsiteY9" fmla="*/ 197946 h 2809604"/>
              <a:gd name="connsiteX10" fmla="*/ 2309217 w 4594480"/>
              <a:gd name="connsiteY10" fmla="*/ 214441 h 2809604"/>
              <a:gd name="connsiteX11" fmla="*/ 2474159 w 4594480"/>
              <a:gd name="connsiteY11" fmla="*/ 230937 h 2809604"/>
              <a:gd name="connsiteX12" fmla="*/ 2523642 w 4594480"/>
              <a:gd name="connsiteY12" fmla="*/ 247432 h 2809604"/>
              <a:gd name="connsiteX13" fmla="*/ 2589619 w 4594480"/>
              <a:gd name="connsiteY13" fmla="*/ 296919 h 2809604"/>
              <a:gd name="connsiteX14" fmla="*/ 2639102 w 4594480"/>
              <a:gd name="connsiteY14" fmla="*/ 329910 h 2809604"/>
              <a:gd name="connsiteX15" fmla="*/ 2705079 w 4594480"/>
              <a:gd name="connsiteY15" fmla="*/ 428883 h 2809604"/>
              <a:gd name="connsiteX16" fmla="*/ 2738067 w 4594480"/>
              <a:gd name="connsiteY16" fmla="*/ 478369 h 2809604"/>
              <a:gd name="connsiteX17" fmla="*/ 2787550 w 4594480"/>
              <a:gd name="connsiteY17" fmla="*/ 544351 h 2809604"/>
              <a:gd name="connsiteX18" fmla="*/ 2820538 w 4594480"/>
              <a:gd name="connsiteY18" fmla="*/ 626829 h 2809604"/>
              <a:gd name="connsiteX19" fmla="*/ 2870021 w 4594480"/>
              <a:gd name="connsiteY19" fmla="*/ 692810 h 2809604"/>
              <a:gd name="connsiteX20" fmla="*/ 2903010 w 4594480"/>
              <a:gd name="connsiteY20" fmla="*/ 742297 h 2809604"/>
              <a:gd name="connsiteX21" fmla="*/ 2985481 w 4594480"/>
              <a:gd name="connsiteY21" fmla="*/ 907252 h 2809604"/>
              <a:gd name="connsiteX22" fmla="*/ 3001975 w 4594480"/>
              <a:gd name="connsiteY22" fmla="*/ 956738 h 2809604"/>
              <a:gd name="connsiteX23" fmla="*/ 3034964 w 4594480"/>
              <a:gd name="connsiteY23" fmla="*/ 1022720 h 2809604"/>
              <a:gd name="connsiteX24" fmla="*/ 3117435 w 4594480"/>
              <a:gd name="connsiteY24" fmla="*/ 1171180 h 2809604"/>
              <a:gd name="connsiteX25" fmla="*/ 3216400 w 4594480"/>
              <a:gd name="connsiteY25" fmla="*/ 1237162 h 2809604"/>
              <a:gd name="connsiteX26" fmla="*/ 3414331 w 4594480"/>
              <a:gd name="connsiteY26" fmla="*/ 1253657 h 2809604"/>
              <a:gd name="connsiteX27" fmla="*/ 3513297 w 4594480"/>
              <a:gd name="connsiteY27" fmla="*/ 1270153 h 2809604"/>
              <a:gd name="connsiteX28" fmla="*/ 3678239 w 4594480"/>
              <a:gd name="connsiteY28" fmla="*/ 1286648 h 2809604"/>
              <a:gd name="connsiteX29" fmla="*/ 3777205 w 4594480"/>
              <a:gd name="connsiteY29" fmla="*/ 1319639 h 2809604"/>
              <a:gd name="connsiteX30" fmla="*/ 3843182 w 4594480"/>
              <a:gd name="connsiteY30" fmla="*/ 1336135 h 2809604"/>
              <a:gd name="connsiteX31" fmla="*/ 3975136 w 4594480"/>
              <a:gd name="connsiteY31" fmla="*/ 1319639 h 2809604"/>
              <a:gd name="connsiteX32" fmla="*/ 3991630 w 4594480"/>
              <a:gd name="connsiteY32" fmla="*/ 1270153 h 2809604"/>
              <a:gd name="connsiteX33" fmla="*/ 4107090 w 4594480"/>
              <a:gd name="connsiteY33" fmla="*/ 1138189 h 2809604"/>
              <a:gd name="connsiteX34" fmla="*/ 4140078 w 4594480"/>
              <a:gd name="connsiteY34" fmla="*/ 1088702 h 2809604"/>
              <a:gd name="connsiteX35" fmla="*/ 4436975 w 4594480"/>
              <a:gd name="connsiteY35" fmla="*/ 1105198 h 2809604"/>
              <a:gd name="connsiteX36" fmla="*/ 4486458 w 4594480"/>
              <a:gd name="connsiteY36" fmla="*/ 1121693 h 2809604"/>
              <a:gd name="connsiteX37" fmla="*/ 4552435 w 4594480"/>
              <a:gd name="connsiteY37" fmla="*/ 1138189 h 2809604"/>
              <a:gd name="connsiteX38" fmla="*/ 4568929 w 4594480"/>
              <a:gd name="connsiteY38" fmla="*/ 1550576 h 2809604"/>
              <a:gd name="connsiteX39" fmla="*/ 4519446 w 4594480"/>
              <a:gd name="connsiteY39" fmla="*/ 1682540 h 2809604"/>
              <a:gd name="connsiteX40" fmla="*/ 4469963 w 4594480"/>
              <a:gd name="connsiteY40" fmla="*/ 1715531 h 2809604"/>
              <a:gd name="connsiteX41" fmla="*/ 4370998 w 4594480"/>
              <a:gd name="connsiteY41" fmla="*/ 1863990 h 2809604"/>
              <a:gd name="connsiteX42" fmla="*/ 4255538 w 4594480"/>
              <a:gd name="connsiteY42" fmla="*/ 1929972 h 2809604"/>
              <a:gd name="connsiteX43" fmla="*/ 4189561 w 4594480"/>
              <a:gd name="connsiteY43" fmla="*/ 1946468 h 2809604"/>
              <a:gd name="connsiteX44" fmla="*/ 4074101 w 4594480"/>
              <a:gd name="connsiteY44" fmla="*/ 1979459 h 2809604"/>
              <a:gd name="connsiteX45" fmla="*/ 3991630 w 4594480"/>
              <a:gd name="connsiteY45" fmla="*/ 1995954 h 2809604"/>
              <a:gd name="connsiteX46" fmla="*/ 3942147 w 4594480"/>
              <a:gd name="connsiteY46" fmla="*/ 2012450 h 2809604"/>
              <a:gd name="connsiteX47" fmla="*/ 3876170 w 4594480"/>
              <a:gd name="connsiteY47" fmla="*/ 2028945 h 2809604"/>
              <a:gd name="connsiteX48" fmla="*/ 3678239 w 4594480"/>
              <a:gd name="connsiteY48" fmla="*/ 2061936 h 2809604"/>
              <a:gd name="connsiteX49" fmla="*/ 3628757 w 4594480"/>
              <a:gd name="connsiteY49" fmla="*/ 2078432 h 2809604"/>
              <a:gd name="connsiteX50" fmla="*/ 3661745 w 4594480"/>
              <a:gd name="connsiteY50" fmla="*/ 2127918 h 2809604"/>
              <a:gd name="connsiteX51" fmla="*/ 3711228 w 4594480"/>
              <a:gd name="connsiteY51" fmla="*/ 2193900 h 2809604"/>
              <a:gd name="connsiteX52" fmla="*/ 3727722 w 4594480"/>
              <a:gd name="connsiteY52" fmla="*/ 2243387 h 2809604"/>
              <a:gd name="connsiteX53" fmla="*/ 3711228 w 4594480"/>
              <a:gd name="connsiteY53" fmla="*/ 2606287 h 2809604"/>
              <a:gd name="connsiteX54" fmla="*/ 3595768 w 4594480"/>
              <a:gd name="connsiteY54" fmla="*/ 2721756 h 2809604"/>
              <a:gd name="connsiteX55" fmla="*/ 3315366 w 4594480"/>
              <a:gd name="connsiteY55" fmla="*/ 2754747 h 2809604"/>
              <a:gd name="connsiteX56" fmla="*/ 2474159 w 4594480"/>
              <a:gd name="connsiteY56" fmla="*/ 2754747 h 2809604"/>
              <a:gd name="connsiteX57" fmla="*/ 2424676 w 4594480"/>
              <a:gd name="connsiteY57" fmla="*/ 2721756 h 2809604"/>
              <a:gd name="connsiteX58" fmla="*/ 2358699 w 4594480"/>
              <a:gd name="connsiteY58" fmla="*/ 2672269 h 2809604"/>
              <a:gd name="connsiteX59" fmla="*/ 2309217 w 4594480"/>
              <a:gd name="connsiteY59" fmla="*/ 2589792 h 2809604"/>
              <a:gd name="connsiteX60" fmla="*/ 2243240 w 4594480"/>
              <a:gd name="connsiteY60" fmla="*/ 2490819 h 2809604"/>
              <a:gd name="connsiteX61" fmla="*/ 2226745 w 4594480"/>
              <a:gd name="connsiteY61" fmla="*/ 2424837 h 2809604"/>
              <a:gd name="connsiteX62" fmla="*/ 2193757 w 4594480"/>
              <a:gd name="connsiteY62" fmla="*/ 2358855 h 2809604"/>
              <a:gd name="connsiteX63" fmla="*/ 2177263 w 4594480"/>
              <a:gd name="connsiteY63" fmla="*/ 2259882 h 2809604"/>
              <a:gd name="connsiteX64" fmla="*/ 2160768 w 4594480"/>
              <a:gd name="connsiteY64" fmla="*/ 2061936 h 2809604"/>
              <a:gd name="connsiteX65" fmla="*/ 2078297 w 4594480"/>
              <a:gd name="connsiteY65" fmla="*/ 2045441 h 2809604"/>
              <a:gd name="connsiteX66" fmla="*/ 2028814 w 4594480"/>
              <a:gd name="connsiteY66" fmla="*/ 1979459 h 2809604"/>
              <a:gd name="connsiteX67" fmla="*/ 1962837 w 4594480"/>
              <a:gd name="connsiteY67" fmla="*/ 1929972 h 2809604"/>
              <a:gd name="connsiteX68" fmla="*/ 1946343 w 4594480"/>
              <a:gd name="connsiteY68" fmla="*/ 1880486 h 2809604"/>
              <a:gd name="connsiteX69" fmla="*/ 1880366 w 4594480"/>
              <a:gd name="connsiteY69" fmla="*/ 1847495 h 2809604"/>
              <a:gd name="connsiteX70" fmla="*/ 1764906 w 4594480"/>
              <a:gd name="connsiteY70" fmla="*/ 1798008 h 2809604"/>
              <a:gd name="connsiteX71" fmla="*/ 1698929 w 4594480"/>
              <a:gd name="connsiteY71" fmla="*/ 1765017 h 2809604"/>
              <a:gd name="connsiteX72" fmla="*/ 1418527 w 4594480"/>
              <a:gd name="connsiteY72" fmla="*/ 1732026 h 2809604"/>
              <a:gd name="connsiteX73" fmla="*/ 725769 w 4594480"/>
              <a:gd name="connsiteY73" fmla="*/ 1765017 h 2809604"/>
              <a:gd name="connsiteX74" fmla="*/ 659792 w 4594480"/>
              <a:gd name="connsiteY74" fmla="*/ 1781513 h 2809604"/>
              <a:gd name="connsiteX75" fmla="*/ 610309 w 4594480"/>
              <a:gd name="connsiteY75" fmla="*/ 1814504 h 2809604"/>
              <a:gd name="connsiteX76" fmla="*/ 494849 w 4594480"/>
              <a:gd name="connsiteY76" fmla="*/ 1847495 h 2809604"/>
              <a:gd name="connsiteX77" fmla="*/ 428872 w 4594480"/>
              <a:gd name="connsiteY77" fmla="*/ 1880486 h 2809604"/>
              <a:gd name="connsiteX78" fmla="*/ 247435 w 4594480"/>
              <a:gd name="connsiteY78" fmla="*/ 1913477 h 2809604"/>
              <a:gd name="connsiteX79" fmla="*/ 197953 w 4594480"/>
              <a:gd name="connsiteY79" fmla="*/ 1896981 h 2809604"/>
              <a:gd name="connsiteX80" fmla="*/ 131976 w 4594480"/>
              <a:gd name="connsiteY80" fmla="*/ 1798008 h 2809604"/>
              <a:gd name="connsiteX81" fmla="*/ 82493 w 4594480"/>
              <a:gd name="connsiteY81" fmla="*/ 1748522 h 2809604"/>
              <a:gd name="connsiteX82" fmla="*/ 65999 w 4594480"/>
              <a:gd name="connsiteY82" fmla="*/ 1666044 h 2809604"/>
              <a:gd name="connsiteX83" fmla="*/ 49504 w 4594480"/>
              <a:gd name="connsiteY83" fmla="*/ 1567071 h 2809604"/>
              <a:gd name="connsiteX84" fmla="*/ 33010 w 4594480"/>
              <a:gd name="connsiteY84" fmla="*/ 1517585 h 2809604"/>
              <a:gd name="connsiteX85" fmla="*/ 16516 w 4594480"/>
              <a:gd name="connsiteY85" fmla="*/ 1006225 h 2809604"/>
              <a:gd name="connsiteX86" fmla="*/ 22 w 4594480"/>
              <a:gd name="connsiteY86" fmla="*/ 923747 h 280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594480" h="2809604">
                <a:moveTo>
                  <a:pt x="16516" y="1022720"/>
                </a:moveTo>
                <a:cubicBezTo>
                  <a:pt x="22014" y="791783"/>
                  <a:pt x="20197" y="560556"/>
                  <a:pt x="33010" y="329910"/>
                </a:cubicBezTo>
                <a:cubicBezTo>
                  <a:pt x="36720" y="263121"/>
                  <a:pt x="41158" y="194073"/>
                  <a:pt x="65999" y="131964"/>
                </a:cubicBezTo>
                <a:cubicBezTo>
                  <a:pt x="105444" y="33342"/>
                  <a:pt x="89624" y="77577"/>
                  <a:pt x="115481" y="0"/>
                </a:cubicBezTo>
                <a:cubicBezTo>
                  <a:pt x="219945" y="5498"/>
                  <a:pt x="325951" y="-2219"/>
                  <a:pt x="428872" y="16495"/>
                </a:cubicBezTo>
                <a:cubicBezTo>
                  <a:pt x="451823" y="20668"/>
                  <a:pt x="457964" y="54652"/>
                  <a:pt x="478355" y="65982"/>
                </a:cubicBezTo>
                <a:cubicBezTo>
                  <a:pt x="508752" y="82870"/>
                  <a:pt x="543585" y="90539"/>
                  <a:pt x="577320" y="98973"/>
                </a:cubicBezTo>
                <a:cubicBezTo>
                  <a:pt x="671189" y="122441"/>
                  <a:pt x="683416" y="128882"/>
                  <a:pt x="808240" y="131964"/>
                </a:cubicBezTo>
                <a:cubicBezTo>
                  <a:pt x="1198524" y="141601"/>
                  <a:pt x="1588968" y="142961"/>
                  <a:pt x="1979332" y="148459"/>
                </a:cubicBezTo>
                <a:cubicBezTo>
                  <a:pt x="2062837" y="162378"/>
                  <a:pt x="2164148" y="178172"/>
                  <a:pt x="2243240" y="197946"/>
                </a:cubicBezTo>
                <a:cubicBezTo>
                  <a:pt x="2265232" y="203444"/>
                  <a:pt x="2286776" y="211235"/>
                  <a:pt x="2309217" y="214441"/>
                </a:cubicBezTo>
                <a:cubicBezTo>
                  <a:pt x="2363917" y="222256"/>
                  <a:pt x="2419178" y="225438"/>
                  <a:pt x="2474159" y="230937"/>
                </a:cubicBezTo>
                <a:cubicBezTo>
                  <a:pt x="2490653" y="236435"/>
                  <a:pt x="2508546" y="238805"/>
                  <a:pt x="2523642" y="247432"/>
                </a:cubicBezTo>
                <a:cubicBezTo>
                  <a:pt x="2547511" y="261072"/>
                  <a:pt x="2567249" y="280939"/>
                  <a:pt x="2589619" y="296919"/>
                </a:cubicBezTo>
                <a:cubicBezTo>
                  <a:pt x="2605750" y="308442"/>
                  <a:pt x="2622608" y="318913"/>
                  <a:pt x="2639102" y="329910"/>
                </a:cubicBezTo>
                <a:lnTo>
                  <a:pt x="2705079" y="428883"/>
                </a:lnTo>
                <a:cubicBezTo>
                  <a:pt x="2716075" y="445378"/>
                  <a:pt x="2726173" y="462509"/>
                  <a:pt x="2738067" y="478369"/>
                </a:cubicBezTo>
                <a:cubicBezTo>
                  <a:pt x="2754561" y="500363"/>
                  <a:pt x="2774200" y="520318"/>
                  <a:pt x="2787550" y="544351"/>
                </a:cubicBezTo>
                <a:cubicBezTo>
                  <a:pt x="2801929" y="570235"/>
                  <a:pt x="2806159" y="600945"/>
                  <a:pt x="2820538" y="626829"/>
                </a:cubicBezTo>
                <a:cubicBezTo>
                  <a:pt x="2833888" y="650861"/>
                  <a:pt x="2854043" y="670439"/>
                  <a:pt x="2870021" y="692810"/>
                </a:cubicBezTo>
                <a:cubicBezTo>
                  <a:pt x="2881544" y="708943"/>
                  <a:pt x="2893612" y="724841"/>
                  <a:pt x="2903010" y="742297"/>
                </a:cubicBezTo>
                <a:cubicBezTo>
                  <a:pt x="2932153" y="796424"/>
                  <a:pt x="2966043" y="848932"/>
                  <a:pt x="2985481" y="907252"/>
                </a:cubicBezTo>
                <a:cubicBezTo>
                  <a:pt x="2990979" y="923747"/>
                  <a:pt x="2995126" y="940756"/>
                  <a:pt x="3001975" y="956738"/>
                </a:cubicBezTo>
                <a:cubicBezTo>
                  <a:pt x="3011661" y="979340"/>
                  <a:pt x="3025832" y="999889"/>
                  <a:pt x="3034964" y="1022720"/>
                </a:cubicBezTo>
                <a:cubicBezTo>
                  <a:pt x="3072800" y="1117317"/>
                  <a:pt x="3045059" y="1114883"/>
                  <a:pt x="3117435" y="1171180"/>
                </a:cubicBezTo>
                <a:cubicBezTo>
                  <a:pt x="3148730" y="1195523"/>
                  <a:pt x="3176889" y="1233869"/>
                  <a:pt x="3216400" y="1237162"/>
                </a:cubicBezTo>
                <a:lnTo>
                  <a:pt x="3414331" y="1253657"/>
                </a:lnTo>
                <a:cubicBezTo>
                  <a:pt x="3447320" y="1259156"/>
                  <a:pt x="3480112" y="1266004"/>
                  <a:pt x="3513297" y="1270153"/>
                </a:cubicBezTo>
                <a:cubicBezTo>
                  <a:pt x="3568125" y="1277007"/>
                  <a:pt x="3623931" y="1276465"/>
                  <a:pt x="3678239" y="1286648"/>
                </a:cubicBezTo>
                <a:cubicBezTo>
                  <a:pt x="3712417" y="1293057"/>
                  <a:pt x="3743470" y="1311204"/>
                  <a:pt x="3777205" y="1319639"/>
                </a:cubicBezTo>
                <a:lnTo>
                  <a:pt x="3843182" y="1336135"/>
                </a:lnTo>
                <a:cubicBezTo>
                  <a:pt x="3887167" y="1330636"/>
                  <a:pt x="3934630" y="1337643"/>
                  <a:pt x="3975136" y="1319639"/>
                </a:cubicBezTo>
                <a:cubicBezTo>
                  <a:pt x="3991025" y="1312577"/>
                  <a:pt x="3983186" y="1285353"/>
                  <a:pt x="3991630" y="1270153"/>
                </a:cubicBezTo>
                <a:cubicBezTo>
                  <a:pt x="4048228" y="1168269"/>
                  <a:pt x="4034805" y="1186383"/>
                  <a:pt x="4107090" y="1138189"/>
                </a:cubicBezTo>
                <a:cubicBezTo>
                  <a:pt x="4118086" y="1121693"/>
                  <a:pt x="4120352" y="1090675"/>
                  <a:pt x="4140078" y="1088702"/>
                </a:cubicBezTo>
                <a:cubicBezTo>
                  <a:pt x="4238704" y="1078839"/>
                  <a:pt x="4338303" y="1095800"/>
                  <a:pt x="4436975" y="1105198"/>
                </a:cubicBezTo>
                <a:cubicBezTo>
                  <a:pt x="4454283" y="1106847"/>
                  <a:pt x="4469740" y="1116916"/>
                  <a:pt x="4486458" y="1121693"/>
                </a:cubicBezTo>
                <a:cubicBezTo>
                  <a:pt x="4508255" y="1127921"/>
                  <a:pt x="4530443" y="1132690"/>
                  <a:pt x="4552435" y="1138189"/>
                </a:cubicBezTo>
                <a:cubicBezTo>
                  <a:pt x="4615661" y="1327883"/>
                  <a:pt x="4595801" y="1228087"/>
                  <a:pt x="4568929" y="1550576"/>
                </a:cubicBezTo>
                <a:cubicBezTo>
                  <a:pt x="4564638" y="1602076"/>
                  <a:pt x="4556609" y="1645375"/>
                  <a:pt x="4519446" y="1682540"/>
                </a:cubicBezTo>
                <a:cubicBezTo>
                  <a:pt x="4505429" y="1696558"/>
                  <a:pt x="4486457" y="1704534"/>
                  <a:pt x="4469963" y="1715531"/>
                </a:cubicBezTo>
                <a:cubicBezTo>
                  <a:pt x="4436975" y="1765017"/>
                  <a:pt x="4420482" y="1830998"/>
                  <a:pt x="4370998" y="1863990"/>
                </a:cubicBezTo>
                <a:cubicBezTo>
                  <a:pt x="4329980" y="1891337"/>
                  <a:pt x="4303371" y="1912033"/>
                  <a:pt x="4255538" y="1929972"/>
                </a:cubicBezTo>
                <a:cubicBezTo>
                  <a:pt x="4234312" y="1937932"/>
                  <a:pt x="4211431" y="1940503"/>
                  <a:pt x="4189561" y="1946468"/>
                </a:cubicBezTo>
                <a:cubicBezTo>
                  <a:pt x="4150945" y="1957001"/>
                  <a:pt x="4112933" y="1969750"/>
                  <a:pt x="4074101" y="1979459"/>
                </a:cubicBezTo>
                <a:cubicBezTo>
                  <a:pt x="4046903" y="1986259"/>
                  <a:pt x="4018828" y="1989154"/>
                  <a:pt x="3991630" y="1995954"/>
                </a:cubicBezTo>
                <a:cubicBezTo>
                  <a:pt x="3974762" y="2000171"/>
                  <a:pt x="3958865" y="2007673"/>
                  <a:pt x="3942147" y="2012450"/>
                </a:cubicBezTo>
                <a:cubicBezTo>
                  <a:pt x="3920350" y="2018678"/>
                  <a:pt x="3898451" y="2024767"/>
                  <a:pt x="3876170" y="2028945"/>
                </a:cubicBezTo>
                <a:cubicBezTo>
                  <a:pt x="3810429" y="2041272"/>
                  <a:pt x="3678239" y="2061936"/>
                  <a:pt x="3678239" y="2061936"/>
                </a:cubicBezTo>
                <a:cubicBezTo>
                  <a:pt x="3661745" y="2067435"/>
                  <a:pt x="3632973" y="2061565"/>
                  <a:pt x="3628757" y="2078432"/>
                </a:cubicBezTo>
                <a:cubicBezTo>
                  <a:pt x="3623949" y="2097665"/>
                  <a:pt x="3650223" y="2111786"/>
                  <a:pt x="3661745" y="2127918"/>
                </a:cubicBezTo>
                <a:cubicBezTo>
                  <a:pt x="3677723" y="2150290"/>
                  <a:pt x="3694734" y="2171906"/>
                  <a:pt x="3711228" y="2193900"/>
                </a:cubicBezTo>
                <a:cubicBezTo>
                  <a:pt x="3716726" y="2210396"/>
                  <a:pt x="3727722" y="2225999"/>
                  <a:pt x="3727722" y="2243387"/>
                </a:cubicBezTo>
                <a:cubicBezTo>
                  <a:pt x="3727722" y="2364479"/>
                  <a:pt x="3732513" y="2487081"/>
                  <a:pt x="3711228" y="2606287"/>
                </a:cubicBezTo>
                <a:cubicBezTo>
                  <a:pt x="3699178" y="2673773"/>
                  <a:pt x="3654989" y="2712872"/>
                  <a:pt x="3595768" y="2721756"/>
                </a:cubicBezTo>
                <a:cubicBezTo>
                  <a:pt x="3502697" y="2735718"/>
                  <a:pt x="3408833" y="2743750"/>
                  <a:pt x="3315366" y="2754747"/>
                </a:cubicBezTo>
                <a:cubicBezTo>
                  <a:pt x="3020628" y="2852997"/>
                  <a:pt x="3204881" y="2797733"/>
                  <a:pt x="2474159" y="2754747"/>
                </a:cubicBezTo>
                <a:cubicBezTo>
                  <a:pt x="2454369" y="2753583"/>
                  <a:pt x="2440807" y="2733279"/>
                  <a:pt x="2424676" y="2721756"/>
                </a:cubicBezTo>
                <a:cubicBezTo>
                  <a:pt x="2402306" y="2705776"/>
                  <a:pt x="2380691" y="2688765"/>
                  <a:pt x="2358699" y="2672269"/>
                </a:cubicBezTo>
                <a:cubicBezTo>
                  <a:pt x="2342205" y="2644777"/>
                  <a:pt x="2326429" y="2616841"/>
                  <a:pt x="2309217" y="2589792"/>
                </a:cubicBezTo>
                <a:cubicBezTo>
                  <a:pt x="2287931" y="2556341"/>
                  <a:pt x="2243240" y="2490819"/>
                  <a:pt x="2243240" y="2490819"/>
                </a:cubicBezTo>
                <a:cubicBezTo>
                  <a:pt x="2237742" y="2468825"/>
                  <a:pt x="2234705" y="2446065"/>
                  <a:pt x="2226745" y="2424837"/>
                </a:cubicBezTo>
                <a:cubicBezTo>
                  <a:pt x="2218112" y="2401813"/>
                  <a:pt x="2200822" y="2382408"/>
                  <a:pt x="2193757" y="2358855"/>
                </a:cubicBezTo>
                <a:cubicBezTo>
                  <a:pt x="2184147" y="2326819"/>
                  <a:pt x="2180956" y="2293123"/>
                  <a:pt x="2177263" y="2259882"/>
                </a:cubicBezTo>
                <a:cubicBezTo>
                  <a:pt x="2169952" y="2194076"/>
                  <a:pt x="2188513" y="2122053"/>
                  <a:pt x="2160768" y="2061936"/>
                </a:cubicBezTo>
                <a:cubicBezTo>
                  <a:pt x="2149020" y="2036481"/>
                  <a:pt x="2105787" y="2050939"/>
                  <a:pt x="2078297" y="2045441"/>
                </a:cubicBezTo>
                <a:cubicBezTo>
                  <a:pt x="2061803" y="2023447"/>
                  <a:pt x="2048253" y="1998899"/>
                  <a:pt x="2028814" y="1979459"/>
                </a:cubicBezTo>
                <a:cubicBezTo>
                  <a:pt x="2009375" y="1960019"/>
                  <a:pt x="1980436" y="1951092"/>
                  <a:pt x="1962837" y="1929972"/>
                </a:cubicBezTo>
                <a:cubicBezTo>
                  <a:pt x="1951706" y="1916614"/>
                  <a:pt x="1958637" y="1892781"/>
                  <a:pt x="1946343" y="1880486"/>
                </a:cubicBezTo>
                <a:cubicBezTo>
                  <a:pt x="1928957" y="1863099"/>
                  <a:pt x="1901714" y="1859695"/>
                  <a:pt x="1880366" y="1847495"/>
                </a:cubicBezTo>
                <a:cubicBezTo>
                  <a:pt x="1731466" y="1762403"/>
                  <a:pt x="1942232" y="1864511"/>
                  <a:pt x="1764906" y="1798008"/>
                </a:cubicBezTo>
                <a:cubicBezTo>
                  <a:pt x="1741883" y="1789374"/>
                  <a:pt x="1721952" y="1773651"/>
                  <a:pt x="1698929" y="1765017"/>
                </a:cubicBezTo>
                <a:cubicBezTo>
                  <a:pt x="1620241" y="1735507"/>
                  <a:pt x="1475827" y="1736434"/>
                  <a:pt x="1418527" y="1732026"/>
                </a:cubicBezTo>
                <a:cubicBezTo>
                  <a:pt x="1128576" y="1740081"/>
                  <a:pt x="963082" y="1717551"/>
                  <a:pt x="725769" y="1765017"/>
                </a:cubicBezTo>
                <a:cubicBezTo>
                  <a:pt x="703540" y="1769463"/>
                  <a:pt x="681784" y="1776014"/>
                  <a:pt x="659792" y="1781513"/>
                </a:cubicBezTo>
                <a:cubicBezTo>
                  <a:pt x="643298" y="1792510"/>
                  <a:pt x="628040" y="1805638"/>
                  <a:pt x="610309" y="1814504"/>
                </a:cubicBezTo>
                <a:cubicBezTo>
                  <a:pt x="570440" y="1834440"/>
                  <a:pt x="537118" y="1831643"/>
                  <a:pt x="494849" y="1847495"/>
                </a:cubicBezTo>
                <a:cubicBezTo>
                  <a:pt x="471826" y="1856129"/>
                  <a:pt x="451895" y="1871852"/>
                  <a:pt x="428872" y="1880486"/>
                </a:cubicBezTo>
                <a:cubicBezTo>
                  <a:pt x="381017" y="1898433"/>
                  <a:pt x="289574" y="1907457"/>
                  <a:pt x="247435" y="1913477"/>
                </a:cubicBezTo>
                <a:cubicBezTo>
                  <a:pt x="230941" y="1907978"/>
                  <a:pt x="212419" y="1906626"/>
                  <a:pt x="197953" y="1896981"/>
                </a:cubicBezTo>
                <a:cubicBezTo>
                  <a:pt x="103239" y="1833833"/>
                  <a:pt x="180396" y="1870644"/>
                  <a:pt x="131976" y="1798008"/>
                </a:cubicBezTo>
                <a:cubicBezTo>
                  <a:pt x="119037" y="1778598"/>
                  <a:pt x="98987" y="1765017"/>
                  <a:pt x="82493" y="1748522"/>
                </a:cubicBezTo>
                <a:cubicBezTo>
                  <a:pt x="76995" y="1721029"/>
                  <a:pt x="71014" y="1693629"/>
                  <a:pt x="65999" y="1666044"/>
                </a:cubicBezTo>
                <a:cubicBezTo>
                  <a:pt x="60016" y="1633137"/>
                  <a:pt x="56759" y="1599721"/>
                  <a:pt x="49504" y="1567071"/>
                </a:cubicBezTo>
                <a:cubicBezTo>
                  <a:pt x="45732" y="1550098"/>
                  <a:pt x="38508" y="1534080"/>
                  <a:pt x="33010" y="1517585"/>
                </a:cubicBezTo>
                <a:cubicBezTo>
                  <a:pt x="27512" y="1347132"/>
                  <a:pt x="26245" y="1176489"/>
                  <a:pt x="16516" y="1006225"/>
                </a:cubicBezTo>
                <a:cubicBezTo>
                  <a:pt x="-1312" y="694216"/>
                  <a:pt x="22" y="1021292"/>
                  <a:pt x="22" y="923747"/>
                </a:cubicBezTo>
              </a:path>
            </a:pathLst>
          </a:custGeom>
          <a:ln w="34925">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969014" y="5410313"/>
            <a:ext cx="2284575" cy="523220"/>
          </a:xfrm>
          <a:prstGeom prst="rect">
            <a:avLst/>
          </a:prstGeom>
          <a:solidFill>
            <a:schemeClr val="bg1"/>
          </a:solidFill>
          <a:ln w="38100">
            <a:solidFill>
              <a:schemeClr val="accent5">
                <a:lumMod val="50000"/>
              </a:schemeClr>
            </a:solidFill>
          </a:ln>
        </p:spPr>
        <p:txBody>
          <a:bodyPr wrap="none" rtlCol="0">
            <a:spAutoFit/>
          </a:bodyPr>
          <a:lstStyle/>
          <a:p>
            <a:r>
              <a:rPr lang="en-US" sz="2800" b="1" dirty="0" smtClean="0">
                <a:solidFill>
                  <a:schemeClr val="accent5">
                    <a:lumMod val="50000"/>
                  </a:schemeClr>
                </a:solidFill>
              </a:rPr>
              <a:t>customization</a:t>
            </a:r>
            <a:endParaRPr lang="en-US" sz="2800" b="1" dirty="0">
              <a:solidFill>
                <a:schemeClr val="accent5">
                  <a:lumMod val="50000"/>
                </a:schemeClr>
              </a:solidFill>
            </a:endParaRPr>
          </a:p>
        </p:txBody>
      </p:sp>
      <p:sp>
        <p:nvSpPr>
          <p:cNvPr id="47" name="TextBox 46"/>
          <p:cNvSpPr txBox="1"/>
          <p:nvPr/>
        </p:nvSpPr>
        <p:spPr>
          <a:xfrm>
            <a:off x="2831308" y="3269147"/>
            <a:ext cx="1880267" cy="523220"/>
          </a:xfrm>
          <a:prstGeom prst="rect">
            <a:avLst/>
          </a:prstGeom>
          <a:solidFill>
            <a:schemeClr val="bg1"/>
          </a:solidFill>
          <a:ln w="28575">
            <a:solidFill>
              <a:srgbClr val="008000"/>
            </a:solidFill>
          </a:ln>
        </p:spPr>
        <p:txBody>
          <a:bodyPr wrap="none" rtlCol="0">
            <a:spAutoFit/>
          </a:bodyPr>
          <a:lstStyle/>
          <a:p>
            <a:r>
              <a:rPr lang="en-US" sz="2800" b="1" dirty="0" smtClean="0">
                <a:solidFill>
                  <a:srgbClr val="008000"/>
                </a:solidFill>
              </a:rPr>
              <a:t>community</a:t>
            </a:r>
            <a:endParaRPr lang="en-US" sz="2800" b="1" dirty="0">
              <a:solidFill>
                <a:srgbClr val="008000"/>
              </a:solidFill>
            </a:endParaRPr>
          </a:p>
        </p:txBody>
      </p:sp>
    </p:spTree>
    <p:extLst>
      <p:ext uri="{BB962C8B-B14F-4D97-AF65-F5344CB8AC3E}">
        <p14:creationId xmlns:p14="http://schemas.microsoft.com/office/powerpoint/2010/main" val="10668045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2482</TotalTime>
  <Words>1759</Words>
  <Application>Microsoft Macintosh PowerPoint</Application>
  <PresentationFormat>On-screen Show (4:3)</PresentationFormat>
  <Paragraphs>365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Fisher</dc:creator>
  <cp:lastModifiedBy>Doug Fisher</cp:lastModifiedBy>
  <cp:revision>114</cp:revision>
  <dcterms:created xsi:type="dcterms:W3CDTF">2012-10-01T15:22:39Z</dcterms:created>
  <dcterms:modified xsi:type="dcterms:W3CDTF">2012-10-16T17:25:30Z</dcterms:modified>
</cp:coreProperties>
</file>