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8404800" cy="32918400"/>
  <p:notesSz cx="6858000" cy="9144000"/>
  <p:defaultTextStyle>
    <a:defPPr>
      <a:defRPr lang="en-US"/>
    </a:defPPr>
    <a:lvl1pPr marL="0" algn="l" defTabSz="2037626" rtl="0" eaLnBrk="1" latinLnBrk="0" hangingPunct="1">
      <a:defRPr sz="8059" kern="1200">
        <a:solidFill>
          <a:schemeClr val="tx1"/>
        </a:solidFill>
        <a:latin typeface="+mn-lt"/>
        <a:ea typeface="+mn-ea"/>
        <a:cs typeface="+mn-cs"/>
      </a:defRPr>
    </a:lvl1pPr>
    <a:lvl2pPr marL="2037626" algn="l" defTabSz="2037626" rtl="0" eaLnBrk="1" latinLnBrk="0" hangingPunct="1">
      <a:defRPr sz="8059" kern="1200">
        <a:solidFill>
          <a:schemeClr val="tx1"/>
        </a:solidFill>
        <a:latin typeface="+mn-lt"/>
        <a:ea typeface="+mn-ea"/>
        <a:cs typeface="+mn-cs"/>
      </a:defRPr>
    </a:lvl2pPr>
    <a:lvl3pPr marL="4075252" algn="l" defTabSz="2037626" rtl="0" eaLnBrk="1" latinLnBrk="0" hangingPunct="1">
      <a:defRPr sz="8059" kern="1200">
        <a:solidFill>
          <a:schemeClr val="tx1"/>
        </a:solidFill>
        <a:latin typeface="+mn-lt"/>
        <a:ea typeface="+mn-ea"/>
        <a:cs typeface="+mn-cs"/>
      </a:defRPr>
    </a:lvl3pPr>
    <a:lvl4pPr marL="6112879" algn="l" defTabSz="2037626" rtl="0" eaLnBrk="1" latinLnBrk="0" hangingPunct="1">
      <a:defRPr sz="8059" kern="1200">
        <a:solidFill>
          <a:schemeClr val="tx1"/>
        </a:solidFill>
        <a:latin typeface="+mn-lt"/>
        <a:ea typeface="+mn-ea"/>
        <a:cs typeface="+mn-cs"/>
      </a:defRPr>
    </a:lvl4pPr>
    <a:lvl5pPr marL="8150506" algn="l" defTabSz="2037626" rtl="0" eaLnBrk="1" latinLnBrk="0" hangingPunct="1">
      <a:defRPr sz="8059" kern="1200">
        <a:solidFill>
          <a:schemeClr val="tx1"/>
        </a:solidFill>
        <a:latin typeface="+mn-lt"/>
        <a:ea typeface="+mn-ea"/>
        <a:cs typeface="+mn-cs"/>
      </a:defRPr>
    </a:lvl5pPr>
    <a:lvl6pPr marL="10188132" algn="l" defTabSz="2037626" rtl="0" eaLnBrk="1" latinLnBrk="0" hangingPunct="1">
      <a:defRPr sz="8059" kern="1200">
        <a:solidFill>
          <a:schemeClr val="tx1"/>
        </a:solidFill>
        <a:latin typeface="+mn-lt"/>
        <a:ea typeface="+mn-ea"/>
        <a:cs typeface="+mn-cs"/>
      </a:defRPr>
    </a:lvl6pPr>
    <a:lvl7pPr marL="12225758" algn="l" defTabSz="2037626" rtl="0" eaLnBrk="1" latinLnBrk="0" hangingPunct="1">
      <a:defRPr sz="8059" kern="1200">
        <a:solidFill>
          <a:schemeClr val="tx1"/>
        </a:solidFill>
        <a:latin typeface="+mn-lt"/>
        <a:ea typeface="+mn-ea"/>
        <a:cs typeface="+mn-cs"/>
      </a:defRPr>
    </a:lvl7pPr>
    <a:lvl8pPr marL="14263384" algn="l" defTabSz="2037626" rtl="0" eaLnBrk="1" latinLnBrk="0" hangingPunct="1">
      <a:defRPr sz="8059" kern="1200">
        <a:solidFill>
          <a:schemeClr val="tx1"/>
        </a:solidFill>
        <a:latin typeface="+mn-lt"/>
        <a:ea typeface="+mn-ea"/>
        <a:cs typeface="+mn-cs"/>
      </a:defRPr>
    </a:lvl8pPr>
    <a:lvl9pPr marL="16301010" algn="l" defTabSz="2037626" rtl="0" eaLnBrk="1" latinLnBrk="0" hangingPunct="1">
      <a:defRPr sz="805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56" userDrawn="1">
          <p15:clr>
            <a:srgbClr val="A4A3A4"/>
          </p15:clr>
        </p15:guide>
        <p15:guide id="2" pos="121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zanne Avery" initials="" lastIdx="6" clrIdx="0"/>
  <p:cmAuthor id="1" name="Woodward, Neil D" initials="WND" lastIdx="10" clrIdx="1">
    <p:extLst>
      <p:ext uri="{19B8F6BF-5375-455C-9EA6-DF929625EA0E}">
        <p15:presenceInfo xmlns:p15="http://schemas.microsoft.com/office/powerpoint/2012/main" userId="Woodward, Neil D" providerId="None"/>
      </p:ext>
    </p:extLst>
  </p:cmAuthor>
  <p:cmAuthor id="2" name="Fox, Victoria" initials="FV" lastIdx="5" clrIdx="2">
    <p:extLst>
      <p:ext uri="{19B8F6BF-5375-455C-9EA6-DF929625EA0E}">
        <p15:presenceInfo xmlns:p15="http://schemas.microsoft.com/office/powerpoint/2012/main" userId="S::foxv@vanderbilt.edu::6968bf27-e8ef-4a6d-aa2b-fdfa52f9a8d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D81"/>
    <a:srgbClr val="B53305"/>
    <a:srgbClr val="0B388D"/>
    <a:srgbClr val="021736"/>
    <a:srgbClr val="021636"/>
    <a:srgbClr val="091E37"/>
    <a:srgbClr val="84030D"/>
    <a:srgbClr val="091F37"/>
    <a:srgbClr val="336699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832"/>
    <p:restoredTop sz="50000" autoAdjust="0"/>
  </p:normalViewPr>
  <p:slideViewPr>
    <p:cSldViewPr>
      <p:cViewPr varScale="1">
        <p:scale>
          <a:sx n="32" d="100"/>
          <a:sy n="32" d="100"/>
        </p:scale>
        <p:origin x="208" y="1304"/>
      </p:cViewPr>
      <p:guideLst>
        <p:guide orient="horz" pos="17856"/>
        <p:guide pos="121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360" y="10226043"/>
            <a:ext cx="32644080" cy="7056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720" y="18653760"/>
            <a:ext cx="2688336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1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030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04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061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076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091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107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122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0277-2E8F-AD43-B658-BAF9C11A73C7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BB7D-1A49-8A4B-9B22-6595CF0CF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36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0277-2E8F-AD43-B658-BAF9C11A73C7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BB7D-1A49-8A4B-9B22-6595CF0CF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39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3650042" y="7383786"/>
            <a:ext cx="41478516" cy="1572844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14488" y="7383786"/>
            <a:ext cx="123795474" cy="1572844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0277-2E8F-AD43-B658-BAF9C11A73C7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BB7D-1A49-8A4B-9B22-6595CF0CF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3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0277-2E8F-AD43-B658-BAF9C11A73C7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BB7D-1A49-8A4B-9B22-6595CF0CF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9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3714" y="21153123"/>
            <a:ext cx="32644080" cy="6537960"/>
          </a:xfrm>
        </p:spPr>
        <p:txBody>
          <a:bodyPr anchor="t"/>
          <a:lstStyle>
            <a:lvl1pPr algn="l">
              <a:defRPr sz="176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3714" y="13952226"/>
            <a:ext cx="32644080" cy="7200897"/>
          </a:xfrm>
        </p:spPr>
        <p:txBody>
          <a:bodyPr anchor="b"/>
          <a:lstStyle>
            <a:lvl1pPr marL="0" indent="0">
              <a:buNone/>
              <a:defRPr sz="8828">
                <a:solidFill>
                  <a:schemeClr val="tx1">
                    <a:tint val="75000"/>
                  </a:schemeClr>
                </a:solidFill>
              </a:defRPr>
            </a:lvl1pPr>
            <a:lvl2pPr marL="2015289" indent="0">
              <a:buNone/>
              <a:defRPr sz="7971">
                <a:solidFill>
                  <a:schemeClr val="tx1">
                    <a:tint val="75000"/>
                  </a:schemeClr>
                </a:solidFill>
              </a:defRPr>
            </a:lvl2pPr>
            <a:lvl3pPr marL="4030578" indent="0">
              <a:buNone/>
              <a:defRPr sz="7028">
                <a:solidFill>
                  <a:schemeClr val="tx1">
                    <a:tint val="75000"/>
                  </a:schemeClr>
                </a:solidFill>
              </a:defRPr>
            </a:lvl3pPr>
            <a:lvl4pPr marL="6045867" indent="0">
              <a:buNone/>
              <a:defRPr sz="6171">
                <a:solidFill>
                  <a:schemeClr val="tx1">
                    <a:tint val="75000"/>
                  </a:schemeClr>
                </a:solidFill>
              </a:defRPr>
            </a:lvl4pPr>
            <a:lvl5pPr marL="8061157" indent="0">
              <a:buNone/>
              <a:defRPr sz="6171">
                <a:solidFill>
                  <a:schemeClr val="tx1">
                    <a:tint val="75000"/>
                  </a:schemeClr>
                </a:solidFill>
              </a:defRPr>
            </a:lvl5pPr>
            <a:lvl6pPr marL="10076446" indent="0">
              <a:buNone/>
              <a:defRPr sz="6171">
                <a:solidFill>
                  <a:schemeClr val="tx1">
                    <a:tint val="75000"/>
                  </a:schemeClr>
                </a:solidFill>
              </a:defRPr>
            </a:lvl6pPr>
            <a:lvl7pPr marL="12091735" indent="0">
              <a:buNone/>
              <a:defRPr sz="6171">
                <a:solidFill>
                  <a:schemeClr val="tx1">
                    <a:tint val="75000"/>
                  </a:schemeClr>
                </a:solidFill>
              </a:defRPr>
            </a:lvl7pPr>
            <a:lvl8pPr marL="14107023" indent="0">
              <a:buNone/>
              <a:defRPr sz="6171">
                <a:solidFill>
                  <a:schemeClr val="tx1">
                    <a:tint val="75000"/>
                  </a:schemeClr>
                </a:solidFill>
              </a:defRPr>
            </a:lvl8pPr>
            <a:lvl9pPr marL="16122312" indent="0">
              <a:buNone/>
              <a:defRPr sz="61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0277-2E8F-AD43-B658-BAF9C11A73C7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BB7D-1A49-8A4B-9B22-6595CF0CF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38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14487" y="43014906"/>
            <a:ext cx="82636995" cy="121653297"/>
          </a:xfrm>
        </p:spPr>
        <p:txBody>
          <a:bodyPr/>
          <a:lstStyle>
            <a:lvl1pPr>
              <a:defRPr sz="12342"/>
            </a:lvl1pPr>
            <a:lvl2pPr>
              <a:defRPr sz="10542"/>
            </a:lvl2pPr>
            <a:lvl3pPr>
              <a:defRPr sz="8828"/>
            </a:lvl3pPr>
            <a:lvl4pPr>
              <a:defRPr sz="7971"/>
            </a:lvl4pPr>
            <a:lvl5pPr>
              <a:defRPr sz="7971"/>
            </a:lvl5pPr>
            <a:lvl6pPr>
              <a:defRPr sz="7971"/>
            </a:lvl6pPr>
            <a:lvl7pPr>
              <a:defRPr sz="7971"/>
            </a:lvl7pPr>
            <a:lvl8pPr>
              <a:defRPr sz="7971"/>
            </a:lvl8pPr>
            <a:lvl9pPr>
              <a:defRPr sz="79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491562" y="43014906"/>
            <a:ext cx="82636995" cy="121653297"/>
          </a:xfrm>
        </p:spPr>
        <p:txBody>
          <a:bodyPr/>
          <a:lstStyle>
            <a:lvl1pPr>
              <a:defRPr sz="12342"/>
            </a:lvl1pPr>
            <a:lvl2pPr>
              <a:defRPr sz="10542"/>
            </a:lvl2pPr>
            <a:lvl3pPr>
              <a:defRPr sz="8828"/>
            </a:lvl3pPr>
            <a:lvl4pPr>
              <a:defRPr sz="7971"/>
            </a:lvl4pPr>
            <a:lvl5pPr>
              <a:defRPr sz="7971"/>
            </a:lvl5pPr>
            <a:lvl6pPr>
              <a:defRPr sz="7971"/>
            </a:lvl6pPr>
            <a:lvl7pPr>
              <a:defRPr sz="7971"/>
            </a:lvl7pPr>
            <a:lvl8pPr>
              <a:defRPr sz="7971"/>
            </a:lvl8pPr>
            <a:lvl9pPr>
              <a:defRPr sz="79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0277-2E8F-AD43-B658-BAF9C11A73C7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BB7D-1A49-8A4B-9B22-6595CF0CF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32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0" y="1318263"/>
            <a:ext cx="3456432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7368543"/>
            <a:ext cx="16968789" cy="3070857"/>
          </a:xfrm>
        </p:spPr>
        <p:txBody>
          <a:bodyPr anchor="b"/>
          <a:lstStyle>
            <a:lvl1pPr marL="0" indent="0">
              <a:buNone/>
              <a:defRPr sz="10542" b="1"/>
            </a:lvl1pPr>
            <a:lvl2pPr marL="2015289" indent="0">
              <a:buNone/>
              <a:defRPr sz="8828" b="1"/>
            </a:lvl2pPr>
            <a:lvl3pPr marL="4030578" indent="0">
              <a:buNone/>
              <a:defRPr sz="7971" b="1"/>
            </a:lvl3pPr>
            <a:lvl4pPr marL="6045867" indent="0">
              <a:buNone/>
              <a:defRPr sz="7028" b="1"/>
            </a:lvl4pPr>
            <a:lvl5pPr marL="8061157" indent="0">
              <a:buNone/>
              <a:defRPr sz="7028" b="1"/>
            </a:lvl5pPr>
            <a:lvl6pPr marL="10076446" indent="0">
              <a:buNone/>
              <a:defRPr sz="7028" b="1"/>
            </a:lvl6pPr>
            <a:lvl7pPr marL="12091735" indent="0">
              <a:buNone/>
              <a:defRPr sz="7028" b="1"/>
            </a:lvl7pPr>
            <a:lvl8pPr marL="14107023" indent="0">
              <a:buNone/>
              <a:defRPr sz="7028" b="1"/>
            </a:lvl8pPr>
            <a:lvl9pPr marL="16122312" indent="0">
              <a:buNone/>
              <a:defRPr sz="70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0" y="10439400"/>
            <a:ext cx="16968789" cy="18966183"/>
          </a:xfrm>
        </p:spPr>
        <p:txBody>
          <a:bodyPr/>
          <a:lstStyle>
            <a:lvl1pPr>
              <a:defRPr sz="10542"/>
            </a:lvl1pPr>
            <a:lvl2pPr>
              <a:defRPr sz="8828"/>
            </a:lvl2pPr>
            <a:lvl3pPr>
              <a:defRPr sz="7971"/>
            </a:lvl3pPr>
            <a:lvl4pPr>
              <a:defRPr sz="7028"/>
            </a:lvl4pPr>
            <a:lvl5pPr>
              <a:defRPr sz="7028"/>
            </a:lvl5pPr>
            <a:lvl6pPr>
              <a:defRPr sz="7028"/>
            </a:lvl6pPr>
            <a:lvl7pPr>
              <a:defRPr sz="7028"/>
            </a:lvl7pPr>
            <a:lvl8pPr>
              <a:defRPr sz="7028"/>
            </a:lvl8pPr>
            <a:lvl9pPr>
              <a:defRPr sz="70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509107" y="7368543"/>
            <a:ext cx="16975455" cy="3070857"/>
          </a:xfrm>
        </p:spPr>
        <p:txBody>
          <a:bodyPr anchor="b"/>
          <a:lstStyle>
            <a:lvl1pPr marL="0" indent="0">
              <a:buNone/>
              <a:defRPr sz="10542" b="1"/>
            </a:lvl1pPr>
            <a:lvl2pPr marL="2015289" indent="0">
              <a:buNone/>
              <a:defRPr sz="8828" b="1"/>
            </a:lvl2pPr>
            <a:lvl3pPr marL="4030578" indent="0">
              <a:buNone/>
              <a:defRPr sz="7971" b="1"/>
            </a:lvl3pPr>
            <a:lvl4pPr marL="6045867" indent="0">
              <a:buNone/>
              <a:defRPr sz="7028" b="1"/>
            </a:lvl4pPr>
            <a:lvl5pPr marL="8061157" indent="0">
              <a:buNone/>
              <a:defRPr sz="7028" b="1"/>
            </a:lvl5pPr>
            <a:lvl6pPr marL="10076446" indent="0">
              <a:buNone/>
              <a:defRPr sz="7028" b="1"/>
            </a:lvl6pPr>
            <a:lvl7pPr marL="12091735" indent="0">
              <a:buNone/>
              <a:defRPr sz="7028" b="1"/>
            </a:lvl7pPr>
            <a:lvl8pPr marL="14107023" indent="0">
              <a:buNone/>
              <a:defRPr sz="7028" b="1"/>
            </a:lvl8pPr>
            <a:lvl9pPr marL="16122312" indent="0">
              <a:buNone/>
              <a:defRPr sz="70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509107" y="10439400"/>
            <a:ext cx="16975455" cy="18966183"/>
          </a:xfrm>
        </p:spPr>
        <p:txBody>
          <a:bodyPr/>
          <a:lstStyle>
            <a:lvl1pPr>
              <a:defRPr sz="10542"/>
            </a:lvl1pPr>
            <a:lvl2pPr>
              <a:defRPr sz="8828"/>
            </a:lvl2pPr>
            <a:lvl3pPr>
              <a:defRPr sz="7971"/>
            </a:lvl3pPr>
            <a:lvl4pPr>
              <a:defRPr sz="7028"/>
            </a:lvl4pPr>
            <a:lvl5pPr>
              <a:defRPr sz="7028"/>
            </a:lvl5pPr>
            <a:lvl6pPr>
              <a:defRPr sz="7028"/>
            </a:lvl6pPr>
            <a:lvl7pPr>
              <a:defRPr sz="7028"/>
            </a:lvl7pPr>
            <a:lvl8pPr>
              <a:defRPr sz="7028"/>
            </a:lvl8pPr>
            <a:lvl9pPr>
              <a:defRPr sz="70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0277-2E8F-AD43-B658-BAF9C11A73C7}" type="datetimeFigureOut">
              <a:rPr lang="en-US" smtClean="0"/>
              <a:t>9/16/19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BB7D-1A49-8A4B-9B22-6595CF0CF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4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0277-2E8F-AD43-B658-BAF9C11A73C7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BB7D-1A49-8A4B-9B22-6595CF0CF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3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0277-2E8F-AD43-B658-BAF9C11A73C7}" type="datetimeFigureOut">
              <a:rPr lang="en-US" smtClean="0"/>
              <a:t>9/16/19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BB7D-1A49-8A4B-9B22-6595CF0CF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54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3" y="1310640"/>
            <a:ext cx="12634914" cy="5577840"/>
          </a:xfrm>
        </p:spPr>
        <p:txBody>
          <a:bodyPr anchor="b"/>
          <a:lstStyle>
            <a:lvl1pPr algn="l">
              <a:defRPr sz="88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5210" y="1310643"/>
            <a:ext cx="21469350" cy="28094943"/>
          </a:xfrm>
        </p:spPr>
        <p:txBody>
          <a:bodyPr/>
          <a:lstStyle>
            <a:lvl1pPr>
              <a:defRPr sz="14142"/>
            </a:lvl1pPr>
            <a:lvl2pPr>
              <a:defRPr sz="12342"/>
            </a:lvl2pPr>
            <a:lvl3pPr>
              <a:defRPr sz="10542"/>
            </a:lvl3pPr>
            <a:lvl4pPr>
              <a:defRPr sz="8828"/>
            </a:lvl4pPr>
            <a:lvl5pPr>
              <a:defRPr sz="8828"/>
            </a:lvl5pPr>
            <a:lvl6pPr>
              <a:defRPr sz="8828"/>
            </a:lvl6pPr>
            <a:lvl7pPr>
              <a:defRPr sz="8828"/>
            </a:lvl7pPr>
            <a:lvl8pPr>
              <a:defRPr sz="8828"/>
            </a:lvl8pPr>
            <a:lvl9pPr>
              <a:defRPr sz="88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3" y="6888483"/>
            <a:ext cx="12634914" cy="22517103"/>
          </a:xfrm>
        </p:spPr>
        <p:txBody>
          <a:bodyPr/>
          <a:lstStyle>
            <a:lvl1pPr marL="0" indent="0">
              <a:buNone/>
              <a:defRPr sz="6171"/>
            </a:lvl1pPr>
            <a:lvl2pPr marL="2015289" indent="0">
              <a:buNone/>
              <a:defRPr sz="5314"/>
            </a:lvl2pPr>
            <a:lvl3pPr marL="4030578" indent="0">
              <a:buNone/>
              <a:defRPr sz="4371"/>
            </a:lvl3pPr>
            <a:lvl4pPr marL="6045867" indent="0">
              <a:buNone/>
              <a:defRPr sz="3943"/>
            </a:lvl4pPr>
            <a:lvl5pPr marL="8061157" indent="0">
              <a:buNone/>
              <a:defRPr sz="3943"/>
            </a:lvl5pPr>
            <a:lvl6pPr marL="10076446" indent="0">
              <a:buNone/>
              <a:defRPr sz="3943"/>
            </a:lvl6pPr>
            <a:lvl7pPr marL="12091735" indent="0">
              <a:buNone/>
              <a:defRPr sz="3943"/>
            </a:lvl7pPr>
            <a:lvl8pPr marL="14107023" indent="0">
              <a:buNone/>
              <a:defRPr sz="3943"/>
            </a:lvl8pPr>
            <a:lvl9pPr marL="16122312" indent="0">
              <a:buNone/>
              <a:defRPr sz="39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0277-2E8F-AD43-B658-BAF9C11A73C7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BB7D-1A49-8A4B-9B22-6595CF0CF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3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609" y="23042880"/>
            <a:ext cx="23042880" cy="2720343"/>
          </a:xfrm>
        </p:spPr>
        <p:txBody>
          <a:bodyPr anchor="b"/>
          <a:lstStyle>
            <a:lvl1pPr algn="l">
              <a:defRPr sz="88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27609" y="2941320"/>
            <a:ext cx="23042880" cy="19751040"/>
          </a:xfrm>
        </p:spPr>
        <p:txBody>
          <a:bodyPr/>
          <a:lstStyle>
            <a:lvl1pPr marL="0" indent="0">
              <a:buNone/>
              <a:defRPr sz="14142"/>
            </a:lvl1pPr>
            <a:lvl2pPr marL="2015289" indent="0">
              <a:buNone/>
              <a:defRPr sz="12342"/>
            </a:lvl2pPr>
            <a:lvl3pPr marL="4030578" indent="0">
              <a:buNone/>
              <a:defRPr sz="10542"/>
            </a:lvl3pPr>
            <a:lvl4pPr marL="6045867" indent="0">
              <a:buNone/>
              <a:defRPr sz="8828"/>
            </a:lvl4pPr>
            <a:lvl5pPr marL="8061157" indent="0">
              <a:buNone/>
              <a:defRPr sz="8828"/>
            </a:lvl5pPr>
            <a:lvl6pPr marL="10076446" indent="0">
              <a:buNone/>
              <a:defRPr sz="8828"/>
            </a:lvl6pPr>
            <a:lvl7pPr marL="12091735" indent="0">
              <a:buNone/>
              <a:defRPr sz="8828"/>
            </a:lvl7pPr>
            <a:lvl8pPr marL="14107023" indent="0">
              <a:buNone/>
              <a:defRPr sz="8828"/>
            </a:lvl8pPr>
            <a:lvl9pPr marL="16122312" indent="0">
              <a:buNone/>
              <a:defRPr sz="882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27609" y="25763223"/>
            <a:ext cx="23042880" cy="3863337"/>
          </a:xfrm>
        </p:spPr>
        <p:txBody>
          <a:bodyPr/>
          <a:lstStyle>
            <a:lvl1pPr marL="0" indent="0">
              <a:buNone/>
              <a:defRPr sz="6171"/>
            </a:lvl1pPr>
            <a:lvl2pPr marL="2015289" indent="0">
              <a:buNone/>
              <a:defRPr sz="5314"/>
            </a:lvl2pPr>
            <a:lvl3pPr marL="4030578" indent="0">
              <a:buNone/>
              <a:defRPr sz="4371"/>
            </a:lvl3pPr>
            <a:lvl4pPr marL="6045867" indent="0">
              <a:buNone/>
              <a:defRPr sz="3943"/>
            </a:lvl4pPr>
            <a:lvl5pPr marL="8061157" indent="0">
              <a:buNone/>
              <a:defRPr sz="3943"/>
            </a:lvl5pPr>
            <a:lvl6pPr marL="10076446" indent="0">
              <a:buNone/>
              <a:defRPr sz="3943"/>
            </a:lvl6pPr>
            <a:lvl7pPr marL="12091735" indent="0">
              <a:buNone/>
              <a:defRPr sz="3943"/>
            </a:lvl7pPr>
            <a:lvl8pPr marL="14107023" indent="0">
              <a:buNone/>
              <a:defRPr sz="3943"/>
            </a:lvl8pPr>
            <a:lvl9pPr marL="16122312" indent="0">
              <a:buNone/>
              <a:defRPr sz="394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0277-2E8F-AD43-B658-BAF9C11A73C7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BB7D-1A49-8A4B-9B22-6595CF0CF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7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1318263"/>
            <a:ext cx="34564320" cy="5486400"/>
          </a:xfrm>
          <a:prstGeom prst="rect">
            <a:avLst/>
          </a:prstGeom>
        </p:spPr>
        <p:txBody>
          <a:bodyPr vert="horz" lIns="470258" tIns="235129" rIns="470258" bIns="2351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7680963"/>
            <a:ext cx="34564320" cy="21724623"/>
          </a:xfrm>
          <a:prstGeom prst="rect">
            <a:avLst/>
          </a:prstGeom>
        </p:spPr>
        <p:txBody>
          <a:bodyPr vert="horz" lIns="470258" tIns="235129" rIns="470258" bIns="2351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20240" y="30510483"/>
            <a:ext cx="8961120" cy="1752600"/>
          </a:xfrm>
          <a:prstGeom prst="rect">
            <a:avLst/>
          </a:prstGeom>
        </p:spPr>
        <p:txBody>
          <a:bodyPr vert="horz" lIns="470258" tIns="235129" rIns="470258" bIns="235129" rtlCol="0" anchor="ctr"/>
          <a:lstStyle>
            <a:lvl1pPr algn="l">
              <a:defRPr sz="53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40277-2E8F-AD43-B658-BAF9C11A73C7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21640" y="30510483"/>
            <a:ext cx="12161520" cy="1752600"/>
          </a:xfrm>
          <a:prstGeom prst="rect">
            <a:avLst/>
          </a:prstGeom>
        </p:spPr>
        <p:txBody>
          <a:bodyPr vert="horz" lIns="470258" tIns="235129" rIns="470258" bIns="235129" rtlCol="0" anchor="ctr"/>
          <a:lstStyle>
            <a:lvl1pPr algn="ctr">
              <a:defRPr sz="53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523440" y="30510483"/>
            <a:ext cx="8961120" cy="1752600"/>
          </a:xfrm>
          <a:prstGeom prst="rect">
            <a:avLst/>
          </a:prstGeom>
        </p:spPr>
        <p:txBody>
          <a:bodyPr vert="horz" lIns="470258" tIns="235129" rIns="470258" bIns="235129" rtlCol="0" anchor="ctr"/>
          <a:lstStyle>
            <a:lvl1pPr algn="r">
              <a:defRPr sz="53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3BB7D-1A49-8A4B-9B22-6595CF0CF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15289" rtl="0" eaLnBrk="1" latinLnBrk="0" hangingPunct="1">
        <a:spcBef>
          <a:spcPct val="0"/>
        </a:spcBef>
        <a:buNone/>
        <a:defRPr sz="193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11467" indent="-1511467" algn="l" defTabSz="2015289" rtl="0" eaLnBrk="1" latinLnBrk="0" hangingPunct="1">
        <a:spcBef>
          <a:spcPct val="20000"/>
        </a:spcBef>
        <a:buFont typeface="Arial"/>
        <a:buChar char="•"/>
        <a:defRPr sz="14142" kern="1200">
          <a:solidFill>
            <a:schemeClr val="tx1"/>
          </a:solidFill>
          <a:latin typeface="+mn-lt"/>
          <a:ea typeface="+mn-ea"/>
          <a:cs typeface="+mn-cs"/>
        </a:defRPr>
      </a:lvl1pPr>
      <a:lvl2pPr marL="3274845" indent="-1259556" algn="l" defTabSz="2015289" rtl="0" eaLnBrk="1" latinLnBrk="0" hangingPunct="1">
        <a:spcBef>
          <a:spcPct val="20000"/>
        </a:spcBef>
        <a:buFont typeface="Arial"/>
        <a:buChar char="–"/>
        <a:defRPr sz="12342" kern="1200">
          <a:solidFill>
            <a:schemeClr val="tx1"/>
          </a:solidFill>
          <a:latin typeface="+mn-lt"/>
          <a:ea typeface="+mn-ea"/>
          <a:cs typeface="+mn-cs"/>
        </a:defRPr>
      </a:lvl2pPr>
      <a:lvl3pPr marL="5038222" indent="-1007644" algn="l" defTabSz="2015289" rtl="0" eaLnBrk="1" latinLnBrk="0" hangingPunct="1">
        <a:spcBef>
          <a:spcPct val="20000"/>
        </a:spcBef>
        <a:buFont typeface="Arial"/>
        <a:buChar char="•"/>
        <a:defRPr sz="10542" kern="1200">
          <a:solidFill>
            <a:schemeClr val="tx1"/>
          </a:solidFill>
          <a:latin typeface="+mn-lt"/>
          <a:ea typeface="+mn-ea"/>
          <a:cs typeface="+mn-cs"/>
        </a:defRPr>
      </a:lvl3pPr>
      <a:lvl4pPr marL="7053512" indent="-1007644" algn="l" defTabSz="2015289" rtl="0" eaLnBrk="1" latinLnBrk="0" hangingPunct="1">
        <a:spcBef>
          <a:spcPct val="20000"/>
        </a:spcBef>
        <a:buFont typeface="Arial"/>
        <a:buChar char="–"/>
        <a:defRPr sz="8828" kern="1200">
          <a:solidFill>
            <a:schemeClr val="tx1"/>
          </a:solidFill>
          <a:latin typeface="+mn-lt"/>
          <a:ea typeface="+mn-ea"/>
          <a:cs typeface="+mn-cs"/>
        </a:defRPr>
      </a:lvl4pPr>
      <a:lvl5pPr marL="9068801" indent="-1007644" algn="l" defTabSz="2015289" rtl="0" eaLnBrk="1" latinLnBrk="0" hangingPunct="1">
        <a:spcBef>
          <a:spcPct val="20000"/>
        </a:spcBef>
        <a:buFont typeface="Arial"/>
        <a:buChar char="»"/>
        <a:defRPr sz="8828" kern="1200">
          <a:solidFill>
            <a:schemeClr val="tx1"/>
          </a:solidFill>
          <a:latin typeface="+mn-lt"/>
          <a:ea typeface="+mn-ea"/>
          <a:cs typeface="+mn-cs"/>
        </a:defRPr>
      </a:lvl5pPr>
      <a:lvl6pPr marL="11084090" indent="-1007644" algn="l" defTabSz="2015289" rtl="0" eaLnBrk="1" latinLnBrk="0" hangingPunct="1">
        <a:spcBef>
          <a:spcPct val="20000"/>
        </a:spcBef>
        <a:buFont typeface="Arial"/>
        <a:buChar char="•"/>
        <a:defRPr sz="8828" kern="1200">
          <a:solidFill>
            <a:schemeClr val="tx1"/>
          </a:solidFill>
          <a:latin typeface="+mn-lt"/>
          <a:ea typeface="+mn-ea"/>
          <a:cs typeface="+mn-cs"/>
        </a:defRPr>
      </a:lvl6pPr>
      <a:lvl7pPr marL="13099379" indent="-1007644" algn="l" defTabSz="2015289" rtl="0" eaLnBrk="1" latinLnBrk="0" hangingPunct="1">
        <a:spcBef>
          <a:spcPct val="20000"/>
        </a:spcBef>
        <a:buFont typeface="Arial"/>
        <a:buChar char="•"/>
        <a:defRPr sz="8828" kern="1200">
          <a:solidFill>
            <a:schemeClr val="tx1"/>
          </a:solidFill>
          <a:latin typeface="+mn-lt"/>
          <a:ea typeface="+mn-ea"/>
          <a:cs typeface="+mn-cs"/>
        </a:defRPr>
      </a:lvl7pPr>
      <a:lvl8pPr marL="15114668" indent="-1007644" algn="l" defTabSz="2015289" rtl="0" eaLnBrk="1" latinLnBrk="0" hangingPunct="1">
        <a:spcBef>
          <a:spcPct val="20000"/>
        </a:spcBef>
        <a:buFont typeface="Arial"/>
        <a:buChar char="•"/>
        <a:defRPr sz="8828" kern="1200">
          <a:solidFill>
            <a:schemeClr val="tx1"/>
          </a:solidFill>
          <a:latin typeface="+mn-lt"/>
          <a:ea typeface="+mn-ea"/>
          <a:cs typeface="+mn-cs"/>
        </a:defRPr>
      </a:lvl8pPr>
      <a:lvl9pPr marL="17129957" indent="-1007644" algn="l" defTabSz="2015289" rtl="0" eaLnBrk="1" latinLnBrk="0" hangingPunct="1">
        <a:spcBef>
          <a:spcPct val="20000"/>
        </a:spcBef>
        <a:buFont typeface="Arial"/>
        <a:buChar char="•"/>
        <a:defRPr sz="88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15289" rtl="0" eaLnBrk="1" latinLnBrk="0" hangingPunct="1">
        <a:defRPr sz="7971" kern="1200">
          <a:solidFill>
            <a:schemeClr val="tx1"/>
          </a:solidFill>
          <a:latin typeface="+mn-lt"/>
          <a:ea typeface="+mn-ea"/>
          <a:cs typeface="+mn-cs"/>
        </a:defRPr>
      </a:lvl1pPr>
      <a:lvl2pPr marL="2015289" algn="l" defTabSz="2015289" rtl="0" eaLnBrk="1" latinLnBrk="0" hangingPunct="1">
        <a:defRPr sz="7971" kern="1200">
          <a:solidFill>
            <a:schemeClr val="tx1"/>
          </a:solidFill>
          <a:latin typeface="+mn-lt"/>
          <a:ea typeface="+mn-ea"/>
          <a:cs typeface="+mn-cs"/>
        </a:defRPr>
      </a:lvl2pPr>
      <a:lvl3pPr marL="4030578" algn="l" defTabSz="2015289" rtl="0" eaLnBrk="1" latinLnBrk="0" hangingPunct="1">
        <a:defRPr sz="7971" kern="1200">
          <a:solidFill>
            <a:schemeClr val="tx1"/>
          </a:solidFill>
          <a:latin typeface="+mn-lt"/>
          <a:ea typeface="+mn-ea"/>
          <a:cs typeface="+mn-cs"/>
        </a:defRPr>
      </a:lvl3pPr>
      <a:lvl4pPr marL="6045867" algn="l" defTabSz="2015289" rtl="0" eaLnBrk="1" latinLnBrk="0" hangingPunct="1">
        <a:defRPr sz="7971" kern="1200">
          <a:solidFill>
            <a:schemeClr val="tx1"/>
          </a:solidFill>
          <a:latin typeface="+mn-lt"/>
          <a:ea typeface="+mn-ea"/>
          <a:cs typeface="+mn-cs"/>
        </a:defRPr>
      </a:lvl4pPr>
      <a:lvl5pPr marL="8061157" algn="l" defTabSz="2015289" rtl="0" eaLnBrk="1" latinLnBrk="0" hangingPunct="1">
        <a:defRPr sz="7971" kern="1200">
          <a:solidFill>
            <a:schemeClr val="tx1"/>
          </a:solidFill>
          <a:latin typeface="+mn-lt"/>
          <a:ea typeface="+mn-ea"/>
          <a:cs typeface="+mn-cs"/>
        </a:defRPr>
      </a:lvl5pPr>
      <a:lvl6pPr marL="10076446" algn="l" defTabSz="2015289" rtl="0" eaLnBrk="1" latinLnBrk="0" hangingPunct="1">
        <a:defRPr sz="7971" kern="1200">
          <a:solidFill>
            <a:schemeClr val="tx1"/>
          </a:solidFill>
          <a:latin typeface="+mn-lt"/>
          <a:ea typeface="+mn-ea"/>
          <a:cs typeface="+mn-cs"/>
        </a:defRPr>
      </a:lvl6pPr>
      <a:lvl7pPr marL="12091735" algn="l" defTabSz="2015289" rtl="0" eaLnBrk="1" latinLnBrk="0" hangingPunct="1">
        <a:defRPr sz="7971" kern="1200">
          <a:solidFill>
            <a:schemeClr val="tx1"/>
          </a:solidFill>
          <a:latin typeface="+mn-lt"/>
          <a:ea typeface="+mn-ea"/>
          <a:cs typeface="+mn-cs"/>
        </a:defRPr>
      </a:lvl7pPr>
      <a:lvl8pPr marL="14107023" algn="l" defTabSz="2015289" rtl="0" eaLnBrk="1" latinLnBrk="0" hangingPunct="1">
        <a:defRPr sz="7971" kern="1200">
          <a:solidFill>
            <a:schemeClr val="tx1"/>
          </a:solidFill>
          <a:latin typeface="+mn-lt"/>
          <a:ea typeface="+mn-ea"/>
          <a:cs typeface="+mn-cs"/>
        </a:defRPr>
      </a:lvl8pPr>
      <a:lvl9pPr marL="16122312" algn="l" defTabSz="2015289" rtl="0" eaLnBrk="1" latinLnBrk="0" hangingPunct="1">
        <a:defRPr sz="79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"/><Relationship Id="rId7" Type="http://schemas.openxmlformats.org/officeDocument/2006/relationships/image" Target="../media/image5.png"/><Relationship Id="rId2" Type="http://schemas.openxmlformats.org/officeDocument/2006/relationships/hyperlink" Target="mailto:Julia.Sheffield@vumc.or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B98B11A0-5278-45E8-AB67-EEA36048C05B}"/>
              </a:ext>
            </a:extLst>
          </p:cNvPr>
          <p:cNvSpPr txBox="1"/>
          <p:nvPr/>
        </p:nvSpPr>
        <p:spPr>
          <a:xfrm>
            <a:off x="26191094" y="20193000"/>
            <a:ext cx="11600305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Reduced PFC-thalamic anatomical connectivity observed in schizophrenia extends to psychotic bipolar disorder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n-US" sz="3600" dirty="0">
              <a:latin typeface="+mj-lt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Presence of similar alterations across illness stages is consistent with atypical brain development in psychotic disorders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n-US" sz="3600" dirty="0">
              <a:latin typeface="+mj-lt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Hypothesized associations between reduced PFC-thalamic anatomical connectivity and cognitive impairment were not observed (data not shown)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n-US" sz="3600" dirty="0">
              <a:latin typeface="+mj-lt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+mj-lt"/>
              </a:rPr>
              <a:t>Associations are likely weak and/or correlated with more proximal neural measures, such as brain function/connectivity during task performance</a:t>
            </a:r>
          </a:p>
        </p:txBody>
      </p:sp>
      <p:sp>
        <p:nvSpPr>
          <p:cNvPr id="28" name="Text Box 303"/>
          <p:cNvSpPr txBox="1">
            <a:spLocks noChangeArrowheads="1"/>
          </p:cNvSpPr>
          <p:nvPr/>
        </p:nvSpPr>
        <p:spPr bwMode="auto">
          <a:xfrm>
            <a:off x="0" y="31573087"/>
            <a:ext cx="38404800" cy="1345313"/>
          </a:xfrm>
          <a:prstGeom prst="rect">
            <a:avLst/>
          </a:prstGeom>
          <a:solidFill>
            <a:srgbClr val="021736"/>
          </a:solidFill>
          <a:ln w="152400" cmpd="sng" algn="ctr">
            <a:noFill/>
            <a:miter lim="800000"/>
            <a:headEnd/>
            <a:tailEnd/>
          </a:ln>
        </p:spPr>
        <p:txBody>
          <a:bodyPr wrap="square" lIns="156754" tIns="156754" rIns="156754" bIns="156754">
            <a:spAutoFit/>
          </a:bodyPr>
          <a:lstStyle/>
          <a:p>
            <a:pPr algn="ctr" defTabSz="861290" eaLnBrk="0" hangingPunct="0"/>
            <a:endParaRPr lang="en-US" sz="6685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Text Box 303"/>
          <p:cNvSpPr txBox="1">
            <a:spLocks noChangeArrowheads="1"/>
          </p:cNvSpPr>
          <p:nvPr/>
        </p:nvSpPr>
        <p:spPr bwMode="auto">
          <a:xfrm>
            <a:off x="0" y="-24200"/>
            <a:ext cx="38404800" cy="5029200"/>
          </a:xfrm>
          <a:prstGeom prst="rect">
            <a:avLst/>
          </a:prstGeom>
          <a:solidFill>
            <a:srgbClr val="021736"/>
          </a:solidFill>
          <a:ln w="152400" cmpd="sng" algn="ctr">
            <a:noFill/>
            <a:miter lim="800000"/>
            <a:headEnd/>
            <a:tailEnd/>
          </a:ln>
        </p:spPr>
        <p:txBody>
          <a:bodyPr wrap="square" lIns="156754" tIns="156754" rIns="156754" bIns="156754">
            <a:spAutoFit/>
          </a:bodyPr>
          <a:lstStyle/>
          <a:p>
            <a:pPr algn="ctr" defTabSz="861290" eaLnBrk="0" hangingPunct="0"/>
            <a:endParaRPr lang="en-US" sz="6685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Text Box 303"/>
          <p:cNvSpPr txBox="1">
            <a:spLocks noChangeArrowheads="1"/>
          </p:cNvSpPr>
          <p:nvPr/>
        </p:nvSpPr>
        <p:spPr bwMode="auto">
          <a:xfrm>
            <a:off x="406120" y="5630510"/>
            <a:ext cx="12243080" cy="1345313"/>
          </a:xfrm>
          <a:prstGeom prst="rect">
            <a:avLst/>
          </a:prstGeom>
          <a:solidFill>
            <a:srgbClr val="063D81"/>
          </a:solidFill>
          <a:ln w="152400" cmpd="sng" algn="ctr">
            <a:noFill/>
            <a:miter lim="800000"/>
            <a:headEnd/>
            <a:tailEnd/>
          </a:ln>
          <a:effectLst/>
        </p:spPr>
        <p:txBody>
          <a:bodyPr wrap="square" lIns="156754" tIns="156754" rIns="156754" bIns="156754">
            <a:spAutoFit/>
          </a:bodyPr>
          <a:lstStyle/>
          <a:p>
            <a:pPr algn="ctr" defTabSz="861290" eaLnBrk="0" hangingPunct="0"/>
            <a:r>
              <a:rPr lang="en-US" sz="6685" b="1" dirty="0">
                <a:solidFill>
                  <a:schemeClr val="bg1"/>
                </a:solidFill>
                <a:latin typeface="Arial"/>
                <a:cs typeface="Arial"/>
              </a:rPr>
              <a:t>Background</a:t>
            </a:r>
          </a:p>
        </p:txBody>
      </p:sp>
      <p:sp>
        <p:nvSpPr>
          <p:cNvPr id="8" name="Text Box 299"/>
          <p:cNvSpPr txBox="1">
            <a:spLocks noChangeArrowheads="1"/>
          </p:cNvSpPr>
          <p:nvPr/>
        </p:nvSpPr>
        <p:spPr bwMode="auto">
          <a:xfrm>
            <a:off x="4302399" y="2888159"/>
            <a:ext cx="2922560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030234">
              <a:defRPr/>
            </a:pPr>
            <a:r>
              <a:rPr lang="en-US" sz="4400" b="1" kern="0" dirty="0">
                <a:solidFill>
                  <a:schemeClr val="bg1"/>
                </a:solidFill>
                <a:latin typeface="Arial"/>
                <a:cs typeface="Arial"/>
              </a:rPr>
              <a:t>Julia M. Sheffield</a:t>
            </a:r>
            <a:r>
              <a:rPr lang="en-US" sz="4400" b="1" kern="0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4400" b="1" kern="0" dirty="0">
                <a:solidFill>
                  <a:schemeClr val="bg1"/>
                </a:solidFill>
                <a:latin typeface="Arial"/>
                <a:cs typeface="Arial"/>
              </a:rPr>
              <a:t>, Anna S. Huang</a:t>
            </a:r>
            <a:r>
              <a:rPr lang="en-US" sz="4400" b="1" kern="0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4400" b="1" kern="0" dirty="0">
                <a:solidFill>
                  <a:schemeClr val="bg1"/>
                </a:solidFill>
                <a:latin typeface="Arial"/>
                <a:cs typeface="Arial"/>
              </a:rPr>
              <a:t>, Monica Keith</a:t>
            </a:r>
            <a:r>
              <a:rPr lang="en-US" sz="4400" b="1" kern="0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4400" b="1" kern="0" dirty="0">
                <a:solidFill>
                  <a:schemeClr val="bg1"/>
                </a:solidFill>
                <a:latin typeface="Arial"/>
                <a:cs typeface="Arial"/>
              </a:rPr>
              <a:t>, Baxter Rogers</a:t>
            </a:r>
            <a:r>
              <a:rPr lang="en-US" sz="4400" b="1" kern="0" baseline="30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4400" b="1" kern="0" dirty="0">
                <a:solidFill>
                  <a:schemeClr val="bg1"/>
                </a:solidFill>
                <a:latin typeface="Arial"/>
                <a:cs typeface="Arial"/>
              </a:rPr>
              <a:t>, Stephan Heckers</a:t>
            </a:r>
            <a:r>
              <a:rPr lang="en-US" sz="4400" b="1" kern="0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4400" b="1" kern="0" dirty="0">
                <a:solidFill>
                  <a:schemeClr val="bg1"/>
                </a:solidFill>
                <a:latin typeface="Arial"/>
                <a:cs typeface="Arial"/>
              </a:rPr>
              <a:t>, Neil D. Woodward</a:t>
            </a:r>
            <a:r>
              <a:rPr lang="en-US" sz="4400" b="1" kern="0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657600" y="457200"/>
            <a:ext cx="30490201" cy="230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8144" tIns="44073" rIns="88144" bIns="44073">
            <a:spAutoFit/>
          </a:bodyPr>
          <a:lstStyle/>
          <a:p>
            <a:pPr algn="ctr" defTabSz="783732">
              <a:defRPr/>
            </a:pPr>
            <a:r>
              <a:rPr lang="en-US" sz="7200" b="1" kern="0" dirty="0">
                <a:solidFill>
                  <a:schemeClr val="bg1"/>
                </a:solidFill>
                <a:latin typeface="Arial"/>
                <a:cs typeface="Arial"/>
              </a:rPr>
              <a:t>Thalamocortical anatomical connectivity in schizophrenia </a:t>
            </a:r>
          </a:p>
          <a:p>
            <a:pPr algn="ctr" defTabSz="783732">
              <a:defRPr/>
            </a:pPr>
            <a:r>
              <a:rPr lang="en-US" sz="7200" b="1" kern="0" dirty="0">
                <a:solidFill>
                  <a:schemeClr val="bg1"/>
                </a:solidFill>
                <a:latin typeface="Arial"/>
                <a:cs typeface="Arial"/>
              </a:rPr>
              <a:t>and psychotic bipolar disorder</a:t>
            </a:r>
          </a:p>
        </p:txBody>
      </p:sp>
      <p:sp>
        <p:nvSpPr>
          <p:cNvPr id="24" name="Text Box 303"/>
          <p:cNvSpPr txBox="1">
            <a:spLocks noChangeArrowheads="1"/>
          </p:cNvSpPr>
          <p:nvPr/>
        </p:nvSpPr>
        <p:spPr bwMode="auto">
          <a:xfrm>
            <a:off x="406120" y="18897600"/>
            <a:ext cx="12226198" cy="1345313"/>
          </a:xfrm>
          <a:prstGeom prst="rect">
            <a:avLst/>
          </a:prstGeom>
          <a:solidFill>
            <a:srgbClr val="063D81"/>
          </a:solidFill>
          <a:ln w="152400" cmpd="sng" algn="ctr">
            <a:noFill/>
            <a:miter lim="800000"/>
            <a:headEnd/>
            <a:tailEnd/>
          </a:ln>
        </p:spPr>
        <p:txBody>
          <a:bodyPr wrap="square" lIns="156754" tIns="156754" rIns="156754" bIns="156754">
            <a:spAutoFit/>
          </a:bodyPr>
          <a:lstStyle/>
          <a:p>
            <a:pPr algn="ctr" defTabSz="861290" eaLnBrk="0" hangingPunct="0"/>
            <a:r>
              <a:rPr lang="en-US" sz="6685" b="1" dirty="0">
                <a:solidFill>
                  <a:schemeClr val="bg1"/>
                </a:solidFill>
                <a:latin typeface="Arial"/>
                <a:cs typeface="Arial"/>
              </a:rPr>
              <a:t>Methods</a:t>
            </a:r>
          </a:p>
        </p:txBody>
      </p:sp>
      <p:sp>
        <p:nvSpPr>
          <p:cNvPr id="79" name="Text Box 303"/>
          <p:cNvSpPr txBox="1">
            <a:spLocks noChangeArrowheads="1"/>
          </p:cNvSpPr>
          <p:nvPr/>
        </p:nvSpPr>
        <p:spPr bwMode="auto">
          <a:xfrm>
            <a:off x="26204650" y="28569114"/>
            <a:ext cx="11600305" cy="844086"/>
          </a:xfrm>
          <a:prstGeom prst="rect">
            <a:avLst/>
          </a:prstGeom>
          <a:solidFill>
            <a:srgbClr val="063D81"/>
          </a:solidFill>
          <a:ln w="152400" cmpd="sng" algn="ctr">
            <a:noFill/>
            <a:miter lim="800000"/>
            <a:headEnd/>
            <a:tailEnd/>
          </a:ln>
        </p:spPr>
        <p:txBody>
          <a:bodyPr wrap="square" lIns="156754" tIns="156754" rIns="156754" bIns="156754">
            <a:spAutoFit/>
          </a:bodyPr>
          <a:lstStyle/>
          <a:p>
            <a:pPr algn="ctr" defTabSz="861290" eaLnBrk="0" hangingPunct="0"/>
            <a:r>
              <a:rPr lang="en-US" sz="3428" b="1" dirty="0">
                <a:solidFill>
                  <a:schemeClr val="bg1"/>
                </a:solidFill>
                <a:latin typeface="Arial"/>
                <a:cs typeface="Arial"/>
              </a:rPr>
              <a:t>References</a:t>
            </a:r>
          </a:p>
        </p:txBody>
      </p:sp>
      <p:sp>
        <p:nvSpPr>
          <p:cNvPr id="82" name="Text Box 303"/>
          <p:cNvSpPr txBox="1">
            <a:spLocks noChangeArrowheads="1"/>
          </p:cNvSpPr>
          <p:nvPr/>
        </p:nvSpPr>
        <p:spPr bwMode="auto">
          <a:xfrm>
            <a:off x="26208978" y="18821400"/>
            <a:ext cx="11613861" cy="1345313"/>
          </a:xfrm>
          <a:prstGeom prst="rect">
            <a:avLst/>
          </a:prstGeom>
          <a:solidFill>
            <a:srgbClr val="063D81"/>
          </a:solidFill>
          <a:ln w="152400" cmpd="sng" algn="ctr">
            <a:noFill/>
            <a:miter lim="800000"/>
            <a:headEnd/>
            <a:tailEnd/>
          </a:ln>
        </p:spPr>
        <p:txBody>
          <a:bodyPr wrap="square" lIns="156754" tIns="156754" rIns="156754" bIns="156754">
            <a:spAutoFit/>
          </a:bodyPr>
          <a:lstStyle/>
          <a:p>
            <a:pPr algn="ctr" defTabSz="861290" eaLnBrk="0" hangingPunct="0"/>
            <a:r>
              <a:rPr lang="en-US" sz="6685" b="1" dirty="0">
                <a:solidFill>
                  <a:schemeClr val="bg1"/>
                </a:solidFill>
                <a:latin typeface="Arial"/>
                <a:cs typeface="Arial"/>
              </a:rPr>
              <a:t>Conclusions</a:t>
            </a:r>
          </a:p>
        </p:txBody>
      </p:sp>
      <p:sp>
        <p:nvSpPr>
          <p:cNvPr id="54" name="Text Box 303"/>
          <p:cNvSpPr txBox="1">
            <a:spLocks noChangeArrowheads="1"/>
          </p:cNvSpPr>
          <p:nvPr/>
        </p:nvSpPr>
        <p:spPr bwMode="auto">
          <a:xfrm>
            <a:off x="12801600" y="5630510"/>
            <a:ext cx="13254978" cy="1345313"/>
          </a:xfrm>
          <a:prstGeom prst="rect">
            <a:avLst/>
          </a:prstGeom>
          <a:solidFill>
            <a:srgbClr val="063D81"/>
          </a:solidFill>
          <a:ln w="152400" cmpd="sng" algn="ctr">
            <a:noFill/>
            <a:miter lim="800000"/>
            <a:headEnd/>
            <a:tailEnd/>
          </a:ln>
        </p:spPr>
        <p:txBody>
          <a:bodyPr wrap="square" lIns="156754" tIns="156754" rIns="156754" bIns="156754">
            <a:spAutoFit/>
          </a:bodyPr>
          <a:lstStyle/>
          <a:p>
            <a:pPr algn="ctr" defTabSz="861290" eaLnBrk="0" hangingPunct="0"/>
            <a:r>
              <a:rPr lang="en-US" sz="6685" b="1" dirty="0">
                <a:solidFill>
                  <a:schemeClr val="bg1"/>
                </a:solidFill>
                <a:latin typeface="Arial"/>
                <a:cs typeface="Arial"/>
              </a:rPr>
              <a:t>Results</a:t>
            </a:r>
          </a:p>
        </p:txBody>
      </p:sp>
      <p:sp>
        <p:nvSpPr>
          <p:cNvPr id="58" name="Text Box 303"/>
          <p:cNvSpPr txBox="1">
            <a:spLocks noChangeArrowheads="1"/>
          </p:cNvSpPr>
          <p:nvPr/>
        </p:nvSpPr>
        <p:spPr bwMode="auto">
          <a:xfrm>
            <a:off x="26208978" y="5630510"/>
            <a:ext cx="11586222" cy="1345313"/>
          </a:xfrm>
          <a:prstGeom prst="rect">
            <a:avLst/>
          </a:prstGeom>
          <a:solidFill>
            <a:srgbClr val="063D81"/>
          </a:solidFill>
          <a:ln w="152400" cmpd="sng" algn="ctr">
            <a:noFill/>
            <a:miter lim="800000"/>
            <a:headEnd/>
            <a:tailEnd/>
          </a:ln>
        </p:spPr>
        <p:txBody>
          <a:bodyPr wrap="square" lIns="156754" tIns="156754" rIns="156754" bIns="156754">
            <a:spAutoFit/>
          </a:bodyPr>
          <a:lstStyle/>
          <a:p>
            <a:pPr algn="ctr" defTabSz="861290" eaLnBrk="0" hangingPunct="0"/>
            <a:r>
              <a:rPr lang="en-US" sz="6685" b="1" dirty="0">
                <a:solidFill>
                  <a:schemeClr val="bg1"/>
                </a:solidFill>
                <a:latin typeface="Arial"/>
                <a:cs typeface="Arial"/>
              </a:rPr>
              <a:t>Results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0632400" y="31573088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Correspondence to: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Julia.Sheffield@vumc.org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PDF available at: www.woodwardlab.com </a:t>
            </a:r>
          </a:p>
        </p:txBody>
      </p:sp>
      <p:sp>
        <p:nvSpPr>
          <p:cNvPr id="31" name="Text Box 299"/>
          <p:cNvSpPr txBox="1">
            <a:spLocks noChangeArrowheads="1"/>
          </p:cNvSpPr>
          <p:nvPr/>
        </p:nvSpPr>
        <p:spPr bwMode="auto">
          <a:xfrm>
            <a:off x="5747657" y="3594423"/>
            <a:ext cx="26355675" cy="135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030234">
              <a:defRPr/>
            </a:pPr>
            <a:r>
              <a:rPr lang="en-US" sz="4000" b="1" i="1" kern="0" baseline="30000" dirty="0">
                <a:solidFill>
                  <a:schemeClr val="bg1"/>
                </a:solidFill>
                <a:latin typeface="Arial"/>
                <a:cs typeface="Arial"/>
              </a:rPr>
              <a:t>1 </a:t>
            </a:r>
            <a:r>
              <a:rPr lang="en-US" sz="4000" b="1" i="1" kern="0" dirty="0">
                <a:solidFill>
                  <a:schemeClr val="bg1"/>
                </a:solidFill>
                <a:latin typeface="Arial"/>
                <a:cs typeface="Arial"/>
              </a:rPr>
              <a:t>Vanderbilt University Medical Center, Department of Psychiatry &amp; Behavioral Sciences</a:t>
            </a:r>
          </a:p>
          <a:p>
            <a:pPr algn="ctr" defTabSz="4030234">
              <a:defRPr/>
            </a:pPr>
            <a:r>
              <a:rPr lang="en-US" sz="4000" b="1" i="1" kern="0" baseline="30000" dirty="0">
                <a:solidFill>
                  <a:schemeClr val="bg1"/>
                </a:solidFill>
                <a:latin typeface="Arial"/>
                <a:cs typeface="Arial"/>
              </a:rPr>
              <a:t>2 </a:t>
            </a:r>
            <a:r>
              <a:rPr lang="en-US" sz="4000" b="1" i="1" kern="0" dirty="0">
                <a:solidFill>
                  <a:schemeClr val="bg1"/>
                </a:solidFill>
                <a:latin typeface="Arial"/>
                <a:cs typeface="Arial"/>
              </a:rPr>
              <a:t>Vanderbilt University Institute of Imaging Sciences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6274425" y="7109242"/>
            <a:ext cx="1152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PFC-Thalamic Anatomical Connectivity Across Illness Stage and Psychotic Disorder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1357"/>
            <a:ext cx="3387999" cy="376520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1CC043D-501F-4F5D-9734-BB268819DFC1}"/>
              </a:ext>
            </a:extLst>
          </p:cNvPr>
          <p:cNvSpPr txBox="1"/>
          <p:nvPr/>
        </p:nvSpPr>
        <p:spPr>
          <a:xfrm>
            <a:off x="0" y="31575608"/>
            <a:ext cx="12237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This work was supported by NIMH grants R01 MH102266 (NDW) and the Charlotte and Donald Test Fund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E81B8BAA-5265-1D44-99E5-38429D16A63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6" b="1110"/>
          <a:stretch/>
        </p:blipFill>
        <p:spPr bwMode="auto">
          <a:xfrm>
            <a:off x="26376368" y="8184448"/>
            <a:ext cx="11218588" cy="10224372"/>
          </a:xfrm>
          <a:prstGeom prst="rect">
            <a:avLst/>
          </a:prstGeom>
          <a:noFill/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0BBC46C4-F348-C94B-8EA8-8796BA5B99C9}"/>
              </a:ext>
            </a:extLst>
          </p:cNvPr>
          <p:cNvSpPr txBox="1"/>
          <p:nvPr/>
        </p:nvSpPr>
        <p:spPr>
          <a:xfrm>
            <a:off x="12865263" y="7196238"/>
            <a:ext cx="12955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Thalamocortical Anatomical Connectivity in Psychotic Disorders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1D982C3-646D-DD49-AC93-3568F1EE677D}"/>
              </a:ext>
            </a:extLst>
          </p:cNvPr>
          <p:cNvSpPr txBox="1"/>
          <p:nvPr/>
        </p:nvSpPr>
        <p:spPr>
          <a:xfrm>
            <a:off x="12965256" y="15706531"/>
            <a:ext cx="12790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Thalamocortical Anatomical Connectivity in Early Stage and Chronic Psychosis</a:t>
            </a:r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E34CE39F-D5C5-5143-BA07-AF533D3B9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616" y="24847092"/>
            <a:ext cx="12066668" cy="6151195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542745EB-3E1E-D243-BEFD-D02DCF193DDB}"/>
              </a:ext>
            </a:extLst>
          </p:cNvPr>
          <p:cNvSpPr txBox="1"/>
          <p:nvPr/>
        </p:nvSpPr>
        <p:spPr>
          <a:xfrm>
            <a:off x="12928813" y="23657863"/>
            <a:ext cx="12790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Thalamocortical Anatomical Connectivity in Psychotic Disorders: Voxel-Wise Analysis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9660F0-CD20-43CC-B771-63D769E46680}"/>
              </a:ext>
            </a:extLst>
          </p:cNvPr>
          <p:cNvSpPr txBox="1"/>
          <p:nvPr/>
        </p:nvSpPr>
        <p:spPr>
          <a:xfrm>
            <a:off x="683579" y="7171313"/>
            <a:ext cx="11728307" cy="1172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+mj-lt"/>
              </a:rPr>
              <a:t>Anatomical connectivity between the prefrontal cortex (PFC) and thalamus is reduced in schizophrenia and associated with cognitive impairment</a:t>
            </a:r>
            <a:r>
              <a:rPr lang="en-US" sz="3600" baseline="30000" dirty="0">
                <a:latin typeface="+mj-lt"/>
              </a:rPr>
              <a:t>1</a:t>
            </a:r>
            <a:r>
              <a:rPr lang="en-US" sz="3600" dirty="0">
                <a:latin typeface="+mj-lt"/>
              </a:rPr>
              <a:t>.  Overlapping phenotypes, including deficits in cognitive abilities dependent on PFC-thalamic circuitry</a:t>
            </a:r>
            <a:r>
              <a:rPr lang="en-US" sz="3600" baseline="30000" dirty="0">
                <a:latin typeface="+mj-lt"/>
              </a:rPr>
              <a:t>2</a:t>
            </a:r>
            <a:r>
              <a:rPr lang="en-US" sz="3600" dirty="0">
                <a:latin typeface="+mj-lt"/>
              </a:rPr>
              <a:t>, suggest dysrupted thalamocortical anatomical connectivity may extend to psychotic bipolar disorder.  </a:t>
            </a:r>
            <a:r>
              <a:rPr lang="en-US" sz="3600" b="1" dirty="0">
                <a:latin typeface="+mj-lt"/>
              </a:rPr>
              <a:t>The current study seeks to:</a:t>
            </a:r>
          </a:p>
          <a:p>
            <a:pPr algn="just"/>
            <a:endParaRPr lang="en-US" sz="3600" b="1" dirty="0">
              <a:latin typeface="+mj-lt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3600" b="1" dirty="0">
                <a:latin typeface="+mj-lt"/>
              </a:rPr>
              <a:t>Test the hypothesis that altered thalamocortical anatomical connectivity, reduced PFC-thalamic connectivity specifically, extends to psychotic bipolar disorder. </a:t>
            </a:r>
          </a:p>
          <a:p>
            <a:pPr marL="457200" indent="-457200" algn="just">
              <a:buFont typeface="+mj-lt"/>
              <a:buAutoNum type="arabicPeriod"/>
            </a:pPr>
            <a:endParaRPr lang="en-US" sz="3600" b="1" dirty="0">
              <a:latin typeface="+mj-lt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3600" b="1" dirty="0">
                <a:latin typeface="+mj-lt"/>
              </a:rPr>
              <a:t>Determine if abnormalities in thalamocortical anatomical connectivity are present in both the early and chronic stages of psychosis. </a:t>
            </a:r>
          </a:p>
          <a:p>
            <a:pPr marL="457200" indent="-457200" algn="just">
              <a:buFont typeface="+mj-lt"/>
              <a:buAutoNum type="arabicPeriod"/>
            </a:pPr>
            <a:endParaRPr lang="en-US" sz="3600" b="1" dirty="0">
              <a:latin typeface="+mj-lt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3600" b="1" dirty="0">
                <a:latin typeface="+mj-lt"/>
              </a:rPr>
              <a:t>Characterize the associations between PFC-thalamic connectivity and impaired executive cognitive abilities in psychosis.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A55BEF-D388-474A-B256-63EFAEEA8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16" y="20269199"/>
            <a:ext cx="12231664" cy="5469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868B06-8096-42BE-A084-4B355739C6E3}"/>
              </a:ext>
            </a:extLst>
          </p:cNvPr>
          <p:cNvSpPr txBox="1"/>
          <p:nvPr/>
        </p:nvSpPr>
        <p:spPr>
          <a:xfrm>
            <a:off x="253719" y="26131421"/>
            <a:ext cx="126115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Neuroimaging (3T)</a:t>
            </a:r>
            <a:r>
              <a:rPr lang="en-US" sz="3200" dirty="0">
                <a:latin typeface="+mj-lt"/>
              </a:rPr>
              <a:t>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T1-weighted structural scan (1 mm isotropic resolution)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High-angular radial diffusion-weighted imaging (HARDI) scan (60 directions, 2.5 mm isotropic resolution)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2200" b="1" dirty="0">
              <a:latin typeface="+mj-lt"/>
            </a:endParaRPr>
          </a:p>
          <a:p>
            <a:pPr marL="228600" indent="-228600"/>
            <a:r>
              <a:rPr lang="en-US" sz="3200" b="1" dirty="0">
                <a:latin typeface="+mj-lt"/>
              </a:rPr>
              <a:t>Anatomical Segmentation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T1 anatomical images segmented to delineate thalamus and 6 cortical regions-of-interest (ROIs): PFC, temporal, motor, somatosensory, parietal, occipital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28600" indent="-228600"/>
            <a:r>
              <a:rPr lang="en-US" sz="3200" b="1" dirty="0">
                <a:latin typeface="+mj-lt"/>
              </a:rPr>
              <a:t>Thalamocortical Anatomical Connectivity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Seed (thalamus) to target (cortical ROIs) tractography analyses performed using FSL probtrackx2</a:t>
            </a:r>
            <a:r>
              <a:rPr lang="en-US" sz="2200" baseline="30000" dirty="0">
                <a:latin typeface="+mj-lt"/>
              </a:rPr>
              <a:t>3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Total connectivity of each cortical ROI with the thalamus calculated and used as dependent variables in primary analyses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Primary analysis complemented with voxel-wise analyses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1C7B39-5C61-4E36-8A8C-341A9BCBAB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48328"/>
          <a:stretch/>
        </p:blipFill>
        <p:spPr>
          <a:xfrm>
            <a:off x="13216878" y="8309571"/>
            <a:ext cx="11835850" cy="6930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E6E39D-78A1-4E7C-B8A3-E0E1F61976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124" b="-789"/>
          <a:stretch/>
        </p:blipFill>
        <p:spPr>
          <a:xfrm>
            <a:off x="13232149" y="16801738"/>
            <a:ext cx="11940501" cy="6729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98CFFB-66B4-4D0F-875E-22852CC7AF55}"/>
              </a:ext>
            </a:extLst>
          </p:cNvPr>
          <p:cNvSpPr/>
          <p:nvPr/>
        </p:nvSpPr>
        <p:spPr>
          <a:xfrm>
            <a:off x="12799817" y="7039822"/>
            <a:ext cx="13254978" cy="8429102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F5A14-2B4F-D449-92CF-1694187F6809}"/>
              </a:ext>
            </a:extLst>
          </p:cNvPr>
          <p:cNvSpPr/>
          <p:nvPr/>
        </p:nvSpPr>
        <p:spPr>
          <a:xfrm>
            <a:off x="13411200" y="8396567"/>
            <a:ext cx="685800" cy="823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13C67C-89DC-1E4A-B2A0-D3D700CEDBAB}"/>
              </a:ext>
            </a:extLst>
          </p:cNvPr>
          <p:cNvSpPr/>
          <p:nvPr/>
        </p:nvSpPr>
        <p:spPr>
          <a:xfrm>
            <a:off x="13439274" y="16675563"/>
            <a:ext cx="685800" cy="823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32254-6558-3547-B6DF-FA11A5E9D5BE}"/>
              </a:ext>
            </a:extLst>
          </p:cNvPr>
          <p:cNvSpPr txBox="1"/>
          <p:nvPr/>
        </p:nvSpPr>
        <p:spPr>
          <a:xfrm>
            <a:off x="24988971" y="15032266"/>
            <a:ext cx="1076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*p&lt;.05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89C0D4-B444-5246-AC28-C18575809FB5}"/>
              </a:ext>
            </a:extLst>
          </p:cNvPr>
          <p:cNvSpPr/>
          <p:nvPr/>
        </p:nvSpPr>
        <p:spPr>
          <a:xfrm>
            <a:off x="12799709" y="15604070"/>
            <a:ext cx="13255086" cy="78409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CCA368-1506-D44D-81C0-7E5007A5011C}"/>
              </a:ext>
            </a:extLst>
          </p:cNvPr>
          <p:cNvSpPr txBox="1"/>
          <p:nvPr/>
        </p:nvSpPr>
        <p:spPr>
          <a:xfrm>
            <a:off x="24984747" y="23003051"/>
            <a:ext cx="1076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*p&lt;.05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D15A26-42FE-F741-A1EC-5D0AA23BDE5F}"/>
              </a:ext>
            </a:extLst>
          </p:cNvPr>
          <p:cNvSpPr/>
          <p:nvPr/>
        </p:nvSpPr>
        <p:spPr>
          <a:xfrm>
            <a:off x="12799709" y="23595418"/>
            <a:ext cx="13255086" cy="790019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532DD89-C7F3-5840-9AE7-99CFAA1DBF4B}"/>
              </a:ext>
            </a:extLst>
          </p:cNvPr>
          <p:cNvSpPr txBox="1"/>
          <p:nvPr/>
        </p:nvSpPr>
        <p:spPr>
          <a:xfrm>
            <a:off x="13293215" y="31058483"/>
            <a:ext cx="12790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000" dirty="0" err="1">
                <a:latin typeface="+mj-lt"/>
              </a:rPr>
              <a:t>Thresholded</a:t>
            </a:r>
            <a:r>
              <a:rPr lang="en-CA" sz="2000" dirty="0">
                <a:latin typeface="+mj-lt"/>
              </a:rPr>
              <a:t> at cluster-level p-value (family-wise error (FWE) corrected)=.05 for voxel-wise p=.001 (uncorrected)</a:t>
            </a:r>
            <a:r>
              <a:rPr lang="en-US" sz="2000" dirty="0">
                <a:latin typeface="+mj-lt"/>
              </a:rPr>
              <a:t>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FE2DF8-EA7B-2944-A1B1-47D30787A20D}"/>
              </a:ext>
            </a:extLst>
          </p:cNvPr>
          <p:cNvCxnSpPr>
            <a:cxnSpLocks/>
          </p:cNvCxnSpPr>
          <p:nvPr/>
        </p:nvCxnSpPr>
        <p:spPr>
          <a:xfrm>
            <a:off x="406120" y="25984200"/>
            <a:ext cx="12217960" cy="0"/>
          </a:xfrm>
          <a:prstGeom prst="line">
            <a:avLst/>
          </a:prstGeom>
          <a:ln w="3810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C06C1AF2-D4EB-6943-82C4-06D162DCEB5C}"/>
              </a:ext>
            </a:extLst>
          </p:cNvPr>
          <p:cNvSpPr/>
          <p:nvPr/>
        </p:nvSpPr>
        <p:spPr>
          <a:xfrm>
            <a:off x="26208978" y="7039822"/>
            <a:ext cx="11582421" cy="1167742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856FD2-51E2-3C4F-9E9E-6815839F87CA}"/>
              </a:ext>
            </a:extLst>
          </p:cNvPr>
          <p:cNvSpPr txBox="1"/>
          <p:nvPr/>
        </p:nvSpPr>
        <p:spPr>
          <a:xfrm>
            <a:off x="36518130" y="18128902"/>
            <a:ext cx="1076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*p&lt;.05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43FFA5-1FED-E54A-876B-E4F857E03CEE}"/>
              </a:ext>
            </a:extLst>
          </p:cNvPr>
          <p:cNvSpPr txBox="1"/>
          <p:nvPr/>
        </p:nvSpPr>
        <p:spPr>
          <a:xfrm>
            <a:off x="26191094" y="29503023"/>
            <a:ext cx="11613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800" dirty="0" err="1">
                <a:latin typeface="+mj-lt"/>
              </a:rPr>
              <a:t>Giraldo</a:t>
            </a:r>
            <a:r>
              <a:rPr lang="en-US" sz="1800" dirty="0">
                <a:latin typeface="+mj-lt"/>
              </a:rPr>
              <a:t>-Chica M, Rogers BP, Damon SM, Landman BA, Woodward ND. Prefrontal-Thalamic Anatomical Connectivity and Executive Cognitive Function in Schizophrenia. </a:t>
            </a:r>
            <a:r>
              <a:rPr lang="en-US" sz="1800" i="1" dirty="0">
                <a:latin typeface="+mj-lt"/>
              </a:rPr>
              <a:t>Biol Psychiatry</a:t>
            </a:r>
            <a:r>
              <a:rPr lang="en-US" sz="1800" dirty="0">
                <a:latin typeface="+mj-lt"/>
              </a:rPr>
              <a:t> 83(6), 509-517. 3-15-2018. 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+mj-lt"/>
              </a:rPr>
              <a:t>Bora E, </a:t>
            </a:r>
            <a:r>
              <a:rPr lang="en-US" sz="1800" dirty="0" err="1">
                <a:latin typeface="+mj-lt"/>
              </a:rPr>
              <a:t>Yucel</a:t>
            </a:r>
            <a:r>
              <a:rPr lang="en-US" sz="1800" dirty="0">
                <a:latin typeface="+mj-lt"/>
              </a:rPr>
              <a:t> M, </a:t>
            </a:r>
            <a:r>
              <a:rPr lang="en-US" sz="1800" dirty="0" err="1">
                <a:latin typeface="+mj-lt"/>
              </a:rPr>
              <a:t>Pantelis</a:t>
            </a:r>
            <a:r>
              <a:rPr lang="en-US" sz="1800" dirty="0">
                <a:latin typeface="+mj-lt"/>
              </a:rPr>
              <a:t> C. Cognitive functioning in schizophrenia, schizoaffective disorder and affective psychoses: meta-analytic study. </a:t>
            </a:r>
            <a:r>
              <a:rPr lang="en-US" sz="1800" i="1" dirty="0" err="1">
                <a:latin typeface="+mj-lt"/>
              </a:rPr>
              <a:t>Br.J.Psychiatry</a:t>
            </a:r>
            <a:r>
              <a:rPr lang="en-US" sz="1800" dirty="0">
                <a:latin typeface="+mj-lt"/>
              </a:rPr>
              <a:t> 195(6), 475-482. 2009. 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+mj-lt"/>
              </a:rPr>
              <a:t>Behrens TE, Berg HJ, </a:t>
            </a:r>
            <a:r>
              <a:rPr lang="en-US" sz="1800" dirty="0" err="1">
                <a:latin typeface="+mj-lt"/>
              </a:rPr>
              <a:t>Jbabdi</a:t>
            </a:r>
            <a:r>
              <a:rPr lang="en-US" sz="1800" dirty="0">
                <a:latin typeface="+mj-lt"/>
              </a:rPr>
              <a:t> S, Rushworth MF, Woolrich MW. Probabilistic diffusion tractography with multiple </a:t>
            </a:r>
            <a:r>
              <a:rPr lang="en-US" sz="1800" dirty="0" err="1">
                <a:latin typeface="+mj-lt"/>
              </a:rPr>
              <a:t>fibre</a:t>
            </a:r>
            <a:r>
              <a:rPr lang="en-US" sz="1800" dirty="0">
                <a:latin typeface="+mj-lt"/>
              </a:rPr>
              <a:t> orientations: What can we gain? </a:t>
            </a:r>
            <a:r>
              <a:rPr lang="en-US" sz="1800" i="1" dirty="0">
                <a:latin typeface="+mj-lt"/>
              </a:rPr>
              <a:t>Neuroimage</a:t>
            </a:r>
            <a:r>
              <a:rPr lang="en-US" sz="1800" dirty="0">
                <a:latin typeface="+mj-lt"/>
              </a:rPr>
              <a:t> 34(1), 144-155. 1-1-2007.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DAB65D-A4D3-DA42-9881-D63AB0309B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02650" y="885680"/>
            <a:ext cx="3222496" cy="31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81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11621</TotalTime>
  <Words>537</Words>
  <Application>Microsoft Macintosh PowerPoint</Application>
  <PresentationFormat>Custom</PresentationFormat>
  <Paragraphs>50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Maureen McHugo</dc:creator>
  <cp:lastModifiedBy>Huang, Anna S</cp:lastModifiedBy>
  <cp:revision>482</cp:revision>
  <cp:lastPrinted>2017-11-28T19:37:04Z</cp:lastPrinted>
  <dcterms:created xsi:type="dcterms:W3CDTF">2014-04-30T02:34:04Z</dcterms:created>
  <dcterms:modified xsi:type="dcterms:W3CDTF">2019-09-16T19:49:13Z</dcterms:modified>
</cp:coreProperties>
</file>