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19"/>
  </p:notesMasterIdLst>
  <p:sldIdLst>
    <p:sldId id="256" r:id="rId2"/>
    <p:sldId id="257" r:id="rId3"/>
    <p:sldId id="258" r:id="rId4"/>
    <p:sldId id="259" r:id="rId5"/>
    <p:sldId id="261" r:id="rId6"/>
    <p:sldId id="262" r:id="rId7"/>
    <p:sldId id="263" r:id="rId8"/>
    <p:sldId id="271" r:id="rId9"/>
    <p:sldId id="264" r:id="rId10"/>
    <p:sldId id="265" r:id="rId11"/>
    <p:sldId id="266" r:id="rId12"/>
    <p:sldId id="268" r:id="rId13"/>
    <p:sldId id="269" r:id="rId14"/>
    <p:sldId id="272" r:id="rId15"/>
    <p:sldId id="273" r:id="rId16"/>
    <p:sldId id="267" r:id="rId17"/>
    <p:sldId id="270"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16" d="100"/>
          <a:sy n="116" d="100"/>
        </p:scale>
        <p:origin x="-24"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07FDE0-5F84-2C47-8E70-D8506DFC8699}" type="datetimeFigureOut">
              <a:rPr lang="en-US" smtClean="0"/>
              <a:t>4/23/15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8AA236-027B-E346-99D1-F0B16F4F1681}" type="slidenum">
              <a:rPr lang="en-US" smtClean="0"/>
              <a:t>‹#›</a:t>
            </a:fld>
            <a:endParaRPr lang="en-US"/>
          </a:p>
        </p:txBody>
      </p:sp>
    </p:spTree>
    <p:extLst>
      <p:ext uri="{BB962C8B-B14F-4D97-AF65-F5344CB8AC3E}">
        <p14:creationId xmlns:p14="http://schemas.microsoft.com/office/powerpoint/2010/main" val="420688071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AA236-027B-E346-99D1-F0B16F4F1681}" type="slidenum">
              <a:rPr lang="en-US" smtClean="0"/>
              <a:t>7</a:t>
            </a:fld>
            <a:endParaRPr lang="en-US"/>
          </a:p>
        </p:txBody>
      </p:sp>
    </p:spTree>
    <p:extLst>
      <p:ext uri="{BB962C8B-B14F-4D97-AF65-F5344CB8AC3E}">
        <p14:creationId xmlns:p14="http://schemas.microsoft.com/office/powerpoint/2010/main" val="3042482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551F590-1BEB-604B-A110-1FE3A02E7A6F}" type="datetimeFigureOut">
              <a:rPr lang="en-US" smtClean="0"/>
              <a:t>4/23/15</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8B37D5FE-740C-46F5-801A-FA5477D9711F}" type="slidenum">
              <a:rPr lang="en-US" smtClean="0"/>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xmlns:p14="http://schemas.microsoft.com/office/powerpoint/2010/mai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51F590-1BEB-604B-A110-1FE3A02E7A6F}" type="datetimeFigureOut">
              <a:rPr lang="en-US" smtClean="0"/>
              <a:t>4/23/15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632D2-9616-0049-908B-31EA29AD588B}"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xmlns:p14="http://schemas.microsoft.com/office/powerpoint/2010/mai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51F590-1BEB-604B-A110-1FE3A02E7A6F}" type="datetimeFigureOut">
              <a:rPr lang="en-US" smtClean="0"/>
              <a:t>4/23/15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632D2-9616-0049-908B-31EA29AD588B}"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51F590-1BEB-604B-A110-1FE3A02E7A6F}" type="datetimeFigureOut">
              <a:rPr lang="en-US" smtClean="0"/>
              <a:t>4/23/15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632D2-9616-0049-908B-31EA29AD588B}"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xmlns:p14="http://schemas.microsoft.com/office/powerpoint/2010/mai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51F590-1BEB-604B-A110-1FE3A02E7A6F}" type="datetimeFigureOut">
              <a:rPr lang="en-US" smtClean="0"/>
              <a:t>4/23/15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632D2-9616-0049-908B-31EA29AD588B}"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xmlns:p14="http://schemas.microsoft.com/office/powerpoint/2010/mai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551F590-1BEB-604B-A110-1FE3A02E7A6F}" type="datetimeFigureOut">
              <a:rPr lang="en-US" smtClean="0"/>
              <a:t>4/23/15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F632D2-9616-0049-908B-31EA29AD588B}"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xmlns:p14="http://schemas.microsoft.com/office/powerpoint/2010/mai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51F590-1BEB-604B-A110-1FE3A02E7A6F}" type="datetimeFigureOut">
              <a:rPr lang="en-US" smtClean="0"/>
              <a:t>4/23/15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F632D2-9616-0049-908B-31EA29AD588B}"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xmlns:p14="http://schemas.microsoft.com/office/powerpoint/2010/mai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51F590-1BEB-604B-A110-1FE3A02E7A6F}" type="datetimeFigureOut">
              <a:rPr lang="en-US" smtClean="0"/>
              <a:t>4/23/15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F632D2-9616-0049-908B-31EA29AD588B}"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xmlns:p14="http://schemas.microsoft.com/office/powerpoint/2010/mai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51F590-1BEB-604B-A110-1FE3A02E7A6F}" type="datetimeFigureOut">
              <a:rPr lang="en-US" smtClean="0"/>
              <a:t>4/23/15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F632D2-9616-0049-908B-31EA29AD588B}"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xmlns:p14="http://schemas.microsoft.com/office/powerpoint/2010/mai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551F590-1BEB-604B-A110-1FE3A02E7A6F}" type="datetimeFigureOut">
              <a:rPr lang="en-US" smtClean="0"/>
              <a:t>4/23/15</a:t>
            </a:fld>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xmlns:p14="http://schemas.microsoft.com/office/powerpoint/2010/mai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51F590-1BEB-604B-A110-1FE3A02E7A6F}" type="datetimeFigureOut">
              <a:rPr lang="en-US" smtClean="0"/>
              <a:t>4/23/15</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B0F632D2-9616-0049-908B-31EA29AD588B}"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551F590-1BEB-604B-A110-1FE3A02E7A6F}" type="datetimeFigureOut">
              <a:rPr lang="en-US" smtClean="0"/>
              <a:t>4/23/15</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0F632D2-9616-0049-908B-31EA29AD588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mc:AlternateContent xmlns:mc="http://schemas.openxmlformats.org/markup-compatibility/2006">
    <mc:Choice xmlns:p14="http://schemas.microsoft.com/office/powerpoint/2010/main" Requires="p14">
      <p:transition spd="slow" p14:dur="3400">
        <p14:reveal/>
      </p:transition>
    </mc:Choice>
    <mc:Fallback>
      <p:transition xmlns:p14="http://schemas.microsoft.com/office/powerpoint/2010/main" spd="slow">
        <p:fade/>
      </p:transition>
    </mc:Fallback>
  </mc:AlternateConten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dloc.com/UF00077397/00001/1j?search=marson" TargetMode="External"/><Relationship Id="rId4" Type="http://schemas.openxmlformats.org/officeDocument/2006/relationships/hyperlink" Target="http://www.dloc.com/results/?t=una%20marson" TargetMode="External"/><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folkways.si.edu/louise-bennett/jamaican-folk-songs/caribbean-world/music/album/smithsonian"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hyperlink" Target="http://www.google.com/imgres?imgurl=http://media.npr.org/programs/watc/features/2007/sept/danticat200-fb148739ff7084e5d194d2bf38aaa315750af8ce-s6-c30.jpg&amp;imgrefurl=http://www.toptenbooks.net/edwidge-danticat&amp;h=711&amp;w=948&amp;tbnid=HRwOOJRM4q5kxM:&amp;zoom=1&amp;docid=v3zBceH4c-3tGM&amp;ei=HL45VaT2DOu1sATpnIBA&amp;tbm=isch&amp;ved=0CDgQMygGMAY"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ted.com/talks/edwidge_danticat_stories_of_haiti" TargetMode="External"/><Relationship Id="rId3" Type="http://schemas.openxmlformats.org/officeDocument/2006/relationships/hyperlink" Target="http://www.npr.org/2013/08/25/214857669/haitian-youth-illuminated-in-sea-light"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mS66Z4iuEH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library.brown.edu/haitihistory/5.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s://www.youtube.com/watch?v=IOGVgQYX6SU"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ugapress.org/index.php/books/haiti_and_united_states" TargetMode="External"/><Relationship Id="rId4" Type="http://schemas.openxmlformats.org/officeDocument/2006/relationships/hyperlink" Target="http://www.inmotionaame.org/print.cfm;jsessionid=f830695521429836311614?migration=5&amp;bhcp=1" TargetMode="External"/><Relationship Id="rId5" Type="http://schemas.openxmlformats.org/officeDocument/2006/relationships/image" Target="../media/image3.png"/><Relationship Id="rId1" Type="http://schemas.openxmlformats.org/officeDocument/2006/relationships/slideLayout" Target="../slideLayouts/slideLayout4.xml"/><Relationship Id="rId2" Type="http://schemas.openxmlformats.org/officeDocument/2006/relationships/hyperlink" Target="https://history.state.gov/milestones/1784-1800/haitian-rev"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hyperlink" Target="https://history.state.gov/milestones/1914-1920/haiti" TargetMode="External"/><Relationship Id="rId5" Type="http://schemas.openxmlformats.org/officeDocument/2006/relationships/hyperlink" Target="http://windowsonhaiti.com/windowsonhaiti/am-occup.htm" TargetMode="External"/><Relationship Id="rId6" Type="http://schemas.openxmlformats.org/officeDocument/2006/relationships/hyperlink" Target="http://sites.duke.edu/haitilab/english/the-united-states-occupation/" TargetMode="External"/><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3" Type="http://schemas.openxmlformats.org/officeDocument/2006/relationships/hyperlink" Target="http://lyrics-translations.com/song/show/1694780/wyclef-jean/lyrics-and-translation-jaspora/" TargetMode="External"/><Relationship Id="rId4" Type="http://schemas.openxmlformats.org/officeDocument/2006/relationships/image" Target="../media/image5.png"/><Relationship Id="rId1" Type="http://schemas.openxmlformats.org/officeDocument/2006/relationships/slideLayout" Target="../slideLayouts/slideLayout4.xml"/><Relationship Id="rId2" Type="http://schemas.openxmlformats.org/officeDocument/2006/relationships/hyperlink" Target="http://www.inmotionaame.org/migrations/landing.cfm?migration=12&amp;bhcp=1"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Crucial Contexts</a:t>
            </a:r>
            <a:endParaRPr lang="en-US" dirty="0"/>
          </a:p>
        </p:txBody>
      </p:sp>
      <p:sp>
        <p:nvSpPr>
          <p:cNvPr id="3" name="Subtitle 2"/>
          <p:cNvSpPr>
            <a:spLocks noGrp="1"/>
          </p:cNvSpPr>
          <p:nvPr>
            <p:ph type="subTitle" idx="1"/>
          </p:nvPr>
        </p:nvSpPr>
        <p:spPr/>
        <p:txBody>
          <a:bodyPr>
            <a:normAutofit fontScale="70000" lnSpcReduction="20000"/>
          </a:bodyPr>
          <a:lstStyle/>
          <a:p>
            <a:r>
              <a:rPr lang="en-US" dirty="0" smtClean="0"/>
              <a:t>Exploring Caribbean/American Histories</a:t>
            </a:r>
          </a:p>
          <a:p>
            <a:endParaRPr lang="en-US" i="1" dirty="0"/>
          </a:p>
          <a:p>
            <a:r>
              <a:rPr lang="en-US" dirty="0" smtClean="0"/>
              <a:t>Ifeoma C.K. Nwankwo, Ph.D.</a:t>
            </a:r>
          </a:p>
          <a:p>
            <a:r>
              <a:rPr lang="en-US" dirty="0" smtClean="0"/>
              <a:t>Associate Professor</a:t>
            </a:r>
          </a:p>
          <a:p>
            <a:r>
              <a:rPr lang="en-US" dirty="0" smtClean="0"/>
              <a:t>Vanderbilt University</a:t>
            </a:r>
            <a:endParaRPr lang="en-US" dirty="0"/>
          </a:p>
        </p:txBody>
      </p:sp>
    </p:spTree>
    <p:extLst>
      <p:ext uri="{BB962C8B-B14F-4D97-AF65-F5344CB8AC3E}">
        <p14:creationId xmlns:p14="http://schemas.microsoft.com/office/powerpoint/2010/main" val="78370610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Caribbean/American Women’s (Hi)Stories</a:t>
            </a:r>
            <a:endParaRPr lang="en-US" dirty="0"/>
          </a:p>
        </p:txBody>
      </p:sp>
      <p:pic>
        <p:nvPicPr>
          <p:cNvPr id="6" name="Content Placeholder 5"/>
          <p:cNvPicPr>
            <a:picLocks noGrp="1" noChangeAspect="1"/>
          </p:cNvPicPr>
          <p:nvPr>
            <p:ph sz="quarter" idx="13"/>
          </p:nvPr>
        </p:nvPicPr>
        <p:blipFill>
          <a:blip r:embed="rId2"/>
          <a:srcRect l="-11083" r="-11083"/>
          <a:stretch>
            <a:fillRect/>
          </a:stretch>
        </p:blipFill>
        <p:spPr/>
      </p:pic>
      <p:sp>
        <p:nvSpPr>
          <p:cNvPr id="5" name="Content Placeholder 4"/>
          <p:cNvSpPr>
            <a:spLocks noGrp="1"/>
          </p:cNvSpPr>
          <p:nvPr>
            <p:ph sz="quarter" idx="14"/>
          </p:nvPr>
        </p:nvSpPr>
        <p:spPr/>
        <p:txBody>
          <a:bodyPr>
            <a:normAutofit fontScale="92500" lnSpcReduction="10000"/>
          </a:bodyPr>
          <a:lstStyle/>
          <a:p>
            <a:r>
              <a:rPr lang="en-US" dirty="0" err="1" smtClean="0"/>
              <a:t>Una</a:t>
            </a:r>
            <a:r>
              <a:rPr lang="en-US" dirty="0" smtClean="0"/>
              <a:t> </a:t>
            </a:r>
            <a:r>
              <a:rPr lang="en-US" dirty="0" err="1" smtClean="0"/>
              <a:t>Marson</a:t>
            </a:r>
            <a:r>
              <a:rPr lang="en-US" dirty="0" smtClean="0"/>
              <a:t> </a:t>
            </a:r>
          </a:p>
          <a:p>
            <a:pPr marL="68580" indent="0">
              <a:buNone/>
            </a:pPr>
            <a:endParaRPr lang="en-US" dirty="0" smtClean="0"/>
          </a:p>
          <a:p>
            <a:pPr lvl="1"/>
            <a:r>
              <a:rPr lang="en-US" dirty="0">
                <a:hlinkClick r:id="rId3"/>
              </a:rPr>
              <a:t>http://www.dloc.com/UF00077397/00001/1j?search=</a:t>
            </a:r>
            <a:r>
              <a:rPr lang="en-US" dirty="0" smtClean="0">
                <a:hlinkClick r:id="rId3"/>
              </a:rPr>
              <a:t>marson</a:t>
            </a:r>
            <a:endParaRPr lang="en-US" dirty="0" smtClean="0"/>
          </a:p>
          <a:p>
            <a:pPr lvl="1"/>
            <a:endParaRPr lang="en-US" dirty="0"/>
          </a:p>
          <a:p>
            <a:pPr lvl="1"/>
            <a:r>
              <a:rPr lang="en-US" dirty="0">
                <a:hlinkClick r:id="rId4"/>
              </a:rPr>
              <a:t>http://www.dloc.com/results/?t=una%</a:t>
            </a:r>
            <a:r>
              <a:rPr lang="en-US" dirty="0" smtClean="0">
                <a:hlinkClick r:id="rId4"/>
              </a:rPr>
              <a:t>20marson</a:t>
            </a:r>
            <a:r>
              <a:rPr lang="en-US" dirty="0" smtClean="0"/>
              <a:t>  </a:t>
            </a:r>
          </a:p>
          <a:p>
            <a:pPr marL="68580" indent="0">
              <a:buNone/>
            </a:pPr>
            <a:endParaRPr lang="en-US" dirty="0"/>
          </a:p>
          <a:p>
            <a:pPr marL="68580" indent="0">
              <a:buNone/>
            </a:pPr>
            <a:endParaRPr lang="en-US" dirty="0"/>
          </a:p>
        </p:txBody>
      </p:sp>
    </p:spTree>
    <p:extLst>
      <p:ext uri="{BB962C8B-B14F-4D97-AF65-F5344CB8AC3E}">
        <p14:creationId xmlns:p14="http://schemas.microsoft.com/office/powerpoint/2010/main" val="309252288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xmlns:p14="http://schemas.microsoft.com/office/powerpoint/2010/mai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Caribbean/American Women’s (Hi)Stories</a:t>
            </a:r>
            <a:endParaRPr lang="en-US" dirty="0"/>
          </a:p>
        </p:txBody>
      </p:sp>
      <p:sp>
        <p:nvSpPr>
          <p:cNvPr id="3" name="Content Placeholder 2"/>
          <p:cNvSpPr>
            <a:spLocks noGrp="1"/>
          </p:cNvSpPr>
          <p:nvPr>
            <p:ph idx="1"/>
          </p:nvPr>
        </p:nvSpPr>
        <p:spPr/>
        <p:txBody>
          <a:bodyPr>
            <a:normAutofit fontScale="85000" lnSpcReduction="20000"/>
          </a:bodyPr>
          <a:lstStyle/>
          <a:p>
            <a:pPr marL="68580" indent="0" algn="ctr">
              <a:buNone/>
            </a:pPr>
            <a:r>
              <a:rPr lang="en-US" dirty="0" smtClean="0"/>
              <a:t>Louise Bennett</a:t>
            </a:r>
          </a:p>
          <a:p>
            <a:r>
              <a:rPr lang="en-US" dirty="0">
                <a:hlinkClick r:id="rId2"/>
              </a:rPr>
              <a:t>http://louisebennett.com</a:t>
            </a:r>
            <a:r>
              <a:rPr lang="en-US" dirty="0" smtClean="0">
                <a:hlinkClick r:id="rId2"/>
              </a:rPr>
              <a:t>/ </a:t>
            </a:r>
          </a:p>
          <a:p>
            <a:pPr marL="68580" indent="0">
              <a:buNone/>
            </a:pPr>
            <a:endParaRPr lang="en-US" dirty="0" smtClean="0">
              <a:hlinkClick r:id="rId2"/>
            </a:endParaRPr>
          </a:p>
          <a:p>
            <a:r>
              <a:rPr lang="en-US" dirty="0" smtClean="0">
                <a:hlinkClick r:id="rId2"/>
              </a:rPr>
              <a:t>http</a:t>
            </a:r>
            <a:r>
              <a:rPr lang="en-US" dirty="0">
                <a:hlinkClick r:id="rId2"/>
              </a:rPr>
              <a:t>://www.folkways.si.edu/louise-bennett/jamaican-folk-songs/caribbean-world/music/album/</a:t>
            </a:r>
            <a:r>
              <a:rPr lang="en-US" dirty="0" smtClean="0">
                <a:hlinkClick r:id="rId2"/>
              </a:rPr>
              <a:t>smithsonian</a:t>
            </a:r>
            <a:endParaRPr lang="en-US" dirty="0" smtClean="0"/>
          </a:p>
          <a:p>
            <a:pPr marL="68580" indent="0">
              <a:buNone/>
            </a:pPr>
            <a:endParaRPr lang="en-US" dirty="0" smtClean="0"/>
          </a:p>
          <a:p>
            <a:r>
              <a:rPr lang="en-US" dirty="0" smtClean="0"/>
              <a:t>“Proverbs” poem</a:t>
            </a:r>
          </a:p>
          <a:p>
            <a:pPr marL="685800" lvl="2" indent="0">
              <a:buNone/>
            </a:pPr>
            <a:r>
              <a:rPr lang="en-US" dirty="0" smtClean="0"/>
              <a:t>	</a:t>
            </a:r>
            <a:r>
              <a:rPr lang="en-US" sz="2100" dirty="0" smtClean="0"/>
              <a:t>‘Wen ashes cowl </a:t>
            </a:r>
            <a:r>
              <a:rPr lang="en-US" sz="2100" dirty="0" err="1" smtClean="0"/>
              <a:t>dawg</a:t>
            </a:r>
            <a:r>
              <a:rPr lang="en-US" sz="2100" dirty="0" smtClean="0"/>
              <a:t> sleep in </a:t>
            </a:r>
            <a:r>
              <a:rPr lang="en-US" sz="2100" dirty="0" err="1" smtClean="0"/>
              <a:t>dey</a:t>
            </a:r>
            <a:r>
              <a:rPr lang="en-US" sz="2100" dirty="0" smtClean="0"/>
              <a:t>’</a:t>
            </a:r>
          </a:p>
          <a:p>
            <a:pPr marL="365760" lvl="1" indent="0">
              <a:buNone/>
            </a:pPr>
            <a:r>
              <a:rPr lang="en-US" sz="2100" dirty="0"/>
              <a:t>	</a:t>
            </a:r>
            <a:r>
              <a:rPr lang="en-US" sz="2100" dirty="0" smtClean="0"/>
              <a:t>Far </a:t>
            </a:r>
            <a:r>
              <a:rPr lang="en-US" sz="2100" dirty="0" err="1" smtClean="0"/>
              <a:t>sence</a:t>
            </a:r>
            <a:r>
              <a:rPr lang="en-US" sz="2100" dirty="0" smtClean="0"/>
              <a:t> Ma dead </a:t>
            </a:r>
            <a:r>
              <a:rPr lang="en-US" sz="2100" dirty="0" err="1" smtClean="0"/>
              <a:t>yuh</a:t>
            </a:r>
            <a:r>
              <a:rPr lang="en-US" sz="2100" dirty="0" smtClean="0"/>
              <a:t> see,</a:t>
            </a:r>
          </a:p>
          <a:p>
            <a:pPr marL="365760" lvl="1" indent="0">
              <a:buNone/>
            </a:pPr>
            <a:r>
              <a:rPr lang="en-US" sz="2100" dirty="0"/>
              <a:t>	</a:t>
            </a:r>
            <a:r>
              <a:rPr lang="en-US" sz="2100" dirty="0" smtClean="0"/>
              <a:t>All </a:t>
            </a:r>
            <a:r>
              <a:rPr lang="en-US" sz="2100" dirty="0" err="1" smtClean="0"/>
              <a:t>kine</a:t>
            </a:r>
            <a:r>
              <a:rPr lang="en-US" sz="2100" dirty="0" smtClean="0"/>
              <a:t> o’ old black </a:t>
            </a:r>
            <a:r>
              <a:rPr lang="en-US" sz="2100" dirty="0" err="1" smtClean="0"/>
              <a:t>nayga</a:t>
            </a:r>
            <a:r>
              <a:rPr lang="en-US" sz="2100" dirty="0" smtClean="0"/>
              <a:t> start</a:t>
            </a:r>
          </a:p>
          <a:p>
            <a:pPr marL="365760" lvl="1" indent="0">
              <a:buNone/>
            </a:pPr>
            <a:r>
              <a:rPr lang="en-US" sz="2100" dirty="0" smtClean="0"/>
              <a:t>	</a:t>
            </a:r>
            <a:r>
              <a:rPr lang="en-US" sz="2100" dirty="0" err="1" smtClean="0"/>
              <a:t>Teck</a:t>
            </a:r>
            <a:r>
              <a:rPr lang="en-US" sz="2100" dirty="0" smtClean="0"/>
              <a:t> </a:t>
            </a:r>
            <a:r>
              <a:rPr lang="en-US" sz="2100" dirty="0" err="1" smtClean="0"/>
              <a:t>libaty</a:t>
            </a:r>
            <a:r>
              <a:rPr lang="en-US" sz="2100" dirty="0" smtClean="0"/>
              <a:t> </a:t>
            </a:r>
            <a:r>
              <a:rPr lang="en-US" sz="2100" dirty="0" err="1" smtClean="0"/>
              <a:t>wid</a:t>
            </a:r>
            <a:r>
              <a:rPr lang="en-US" sz="2100" dirty="0" smtClean="0"/>
              <a:t> me. </a:t>
            </a:r>
            <a:endParaRPr lang="en-US" sz="2100" dirty="0"/>
          </a:p>
          <a:p>
            <a:pPr marL="68580" indent="0">
              <a:buNone/>
            </a:pPr>
            <a:endParaRPr lang="en-US" dirty="0" smtClean="0"/>
          </a:p>
          <a:p>
            <a:pPr marL="68580" indent="0">
              <a:buNone/>
            </a:pPr>
            <a:endParaRPr lang="en-US" dirty="0"/>
          </a:p>
          <a:p>
            <a:pPr marL="68580" indent="0">
              <a:buNone/>
            </a:pPr>
            <a:endParaRPr lang="en-US" dirty="0"/>
          </a:p>
        </p:txBody>
      </p:sp>
      <p:sp>
        <p:nvSpPr>
          <p:cNvPr id="4" name="Text Placeholder 3"/>
          <p:cNvSpPr>
            <a:spLocks noGrp="1"/>
          </p:cNvSpPr>
          <p:nvPr>
            <p:ph sz="quarter" idx="4294967295"/>
          </p:nvPr>
        </p:nvSpPr>
        <p:spPr>
          <a:xfrm>
            <a:off x="5724525" y="2312988"/>
            <a:ext cx="3419475" cy="3494087"/>
          </a:xfrm>
        </p:spPr>
        <p:txBody>
          <a:bodyPr/>
          <a:lstStyle/>
          <a:p>
            <a:pPr marL="68580" indent="0" algn="ctr">
              <a:buNone/>
            </a:pPr>
            <a:endParaRPr lang="en-US" dirty="0"/>
          </a:p>
          <a:p>
            <a:pPr marL="68580" indent="0" algn="ctr">
              <a:buNone/>
            </a:pPr>
            <a:endParaRPr lang="en-US" dirty="0"/>
          </a:p>
        </p:txBody>
      </p:sp>
    </p:spTree>
    <p:extLst>
      <p:ext uri="{BB962C8B-B14F-4D97-AF65-F5344CB8AC3E}">
        <p14:creationId xmlns:p14="http://schemas.microsoft.com/office/powerpoint/2010/main" val="199450435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xmlns:p14="http://schemas.microsoft.com/office/powerpoint/2010/mai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Caribbean/American Women’s (Hi)Stories</a:t>
            </a:r>
            <a:endParaRPr lang="en-US" dirty="0"/>
          </a:p>
        </p:txBody>
      </p:sp>
      <p:sp>
        <p:nvSpPr>
          <p:cNvPr id="3" name="Content Placeholder 2"/>
          <p:cNvSpPr>
            <a:spLocks noGrp="1"/>
          </p:cNvSpPr>
          <p:nvPr>
            <p:ph sz="quarter" idx="13"/>
          </p:nvPr>
        </p:nvSpPr>
        <p:spPr/>
        <p:txBody>
          <a:bodyPr>
            <a:normAutofit fontScale="77500" lnSpcReduction="20000"/>
          </a:bodyPr>
          <a:lstStyle/>
          <a:p>
            <a:r>
              <a:rPr lang="en-US" dirty="0" smtClean="0"/>
              <a:t>“[Haitian] women have been and continue to be an important part of the revolutionary undercurrents that have enabled generation upon generation of Haitians, following the independence of 1804, to survive an endless succession of dictatorial governments” (Chancy 5) </a:t>
            </a:r>
            <a:endParaRPr lang="en-US" dirty="0"/>
          </a:p>
        </p:txBody>
      </p:sp>
      <p:pic>
        <p:nvPicPr>
          <p:cNvPr id="5" name="Content Placeholder 4"/>
          <p:cNvPicPr>
            <a:picLocks noGrp="1" noChangeAspect="1"/>
          </p:cNvPicPr>
          <p:nvPr>
            <p:ph sz="quarter" idx="14"/>
          </p:nvPr>
        </p:nvPicPr>
        <p:blipFill>
          <a:blip r:embed="rId2"/>
          <a:srcRect l="-24852" r="-24852"/>
          <a:stretch>
            <a:fillRect/>
          </a:stretch>
        </p:blipFill>
        <p:spPr/>
      </p:pic>
    </p:spTree>
    <p:extLst>
      <p:ext uri="{BB962C8B-B14F-4D97-AF65-F5344CB8AC3E}">
        <p14:creationId xmlns:p14="http://schemas.microsoft.com/office/powerpoint/2010/main" val="138236496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xmlns:p14="http://schemas.microsoft.com/office/powerpoint/2010/mai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Caribbean/American Women’s (Hi)Stories</a:t>
            </a:r>
            <a:endParaRPr lang="en-US" dirty="0"/>
          </a:p>
        </p:txBody>
      </p:sp>
      <p:sp>
        <p:nvSpPr>
          <p:cNvPr id="3" name="Content Placeholder 2"/>
          <p:cNvSpPr>
            <a:spLocks noGrp="1"/>
          </p:cNvSpPr>
          <p:nvPr>
            <p:ph idx="1"/>
          </p:nvPr>
        </p:nvSpPr>
        <p:spPr/>
        <p:txBody>
          <a:bodyPr>
            <a:normAutofit fontScale="92500"/>
          </a:bodyPr>
          <a:lstStyle/>
          <a:p>
            <a:pPr marL="68580" indent="0">
              <a:buNone/>
            </a:pPr>
            <a:r>
              <a:rPr lang="en-US" dirty="0" smtClean="0"/>
              <a:t>“Thus, social and literary ‘History’ are both . . .‘man’-made artifacts that are meant to make sense of the ‘incomprehensible’ sequence of events populating the cultural life of nations but fail to do so. . . When a population is considered so insignificant that its existence goes undocumented, storytelling becomes, necessarily, a source of retrieval; a story must be imagined, a fiction created, that will stand the stress of devaluation” (15).</a:t>
            </a:r>
            <a:endParaRPr lang="en-US" dirty="0"/>
          </a:p>
        </p:txBody>
      </p:sp>
    </p:spTree>
    <p:extLst>
      <p:ext uri="{BB962C8B-B14F-4D97-AF65-F5344CB8AC3E}">
        <p14:creationId xmlns:p14="http://schemas.microsoft.com/office/powerpoint/2010/main" val="353197587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xmlns:p14="http://schemas.microsoft.com/office/powerpoint/2010/mai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Caribbean/American Women’s (Hi)Stories</a:t>
            </a:r>
            <a:endParaRPr lang="en-US" dirty="0"/>
          </a:p>
        </p:txBody>
      </p:sp>
      <p:pic>
        <p:nvPicPr>
          <p:cNvPr id="7" name="Content Placeholder 6"/>
          <p:cNvPicPr>
            <a:picLocks noGrp="1" noChangeAspect="1"/>
          </p:cNvPicPr>
          <p:nvPr>
            <p:ph idx="1"/>
          </p:nvPr>
        </p:nvPicPr>
        <p:blipFill>
          <a:blip r:embed="rId2"/>
          <a:srcRect t="-20913" b="-20913"/>
          <a:stretch>
            <a:fillRect/>
          </a:stretch>
        </p:blipFill>
        <p:spPr/>
      </p:pic>
      <p:sp>
        <p:nvSpPr>
          <p:cNvPr id="4" name="Content Placeholder 3"/>
          <p:cNvSpPr>
            <a:spLocks noGrp="1"/>
          </p:cNvSpPr>
          <p:nvPr>
            <p:ph sz="quarter" idx="4294967295"/>
          </p:nvPr>
        </p:nvSpPr>
        <p:spPr>
          <a:xfrm>
            <a:off x="5724525" y="2312988"/>
            <a:ext cx="3419475" cy="3494087"/>
          </a:xfrm>
        </p:spPr>
        <p:txBody>
          <a:bodyPr/>
          <a:lstStyle/>
          <a:p>
            <a:pPr marL="68580" indent="0">
              <a:buNone/>
            </a:pPr>
            <a:endParaRPr lang="en-US" dirty="0">
              <a:hlinkClick r:id="rId3"/>
            </a:endParaRPr>
          </a:p>
          <a:p>
            <a:endParaRPr lang="en-US" dirty="0"/>
          </a:p>
        </p:txBody>
      </p:sp>
    </p:spTree>
    <p:extLst>
      <p:ext uri="{BB962C8B-B14F-4D97-AF65-F5344CB8AC3E}">
        <p14:creationId xmlns:p14="http://schemas.microsoft.com/office/powerpoint/2010/main" val="57228701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Caribbean/American Women’s (Hi)Stories</a:t>
            </a:r>
            <a:endParaRPr lang="en-US" dirty="0"/>
          </a:p>
        </p:txBody>
      </p:sp>
      <p:sp>
        <p:nvSpPr>
          <p:cNvPr id="3" name="Content Placeholder 2"/>
          <p:cNvSpPr>
            <a:spLocks noGrp="1"/>
          </p:cNvSpPr>
          <p:nvPr>
            <p:ph idx="1"/>
          </p:nvPr>
        </p:nvSpPr>
        <p:spPr/>
        <p:txBody>
          <a:bodyPr/>
          <a:lstStyle/>
          <a:p>
            <a:r>
              <a:rPr lang="en-US" dirty="0">
                <a:hlinkClick r:id="rId2"/>
              </a:rPr>
              <a:t>https://www.ted.com/talks/</a:t>
            </a:r>
            <a:r>
              <a:rPr lang="en-US" dirty="0" smtClean="0">
                <a:hlinkClick r:id="rId2"/>
              </a:rPr>
              <a:t>edwidge_danticat_stories_of_haiti</a:t>
            </a:r>
            <a:r>
              <a:rPr lang="en-US" dirty="0" smtClean="0"/>
              <a:t> </a:t>
            </a:r>
          </a:p>
          <a:p>
            <a:endParaRPr lang="en-US" dirty="0"/>
          </a:p>
          <a:p>
            <a:r>
              <a:rPr lang="en-US" dirty="0">
                <a:hlinkClick r:id="rId3"/>
              </a:rPr>
              <a:t>http://www.npr.org/2013/08/25/214857669/haitian-youth-illuminated-in-sea-</a:t>
            </a:r>
            <a:r>
              <a:rPr lang="en-US" dirty="0" smtClean="0">
                <a:hlinkClick r:id="rId3"/>
              </a:rPr>
              <a:t>light</a:t>
            </a:r>
            <a:r>
              <a:rPr lang="en-US" dirty="0" smtClean="0"/>
              <a:t> </a:t>
            </a:r>
            <a:endParaRPr lang="en-US" dirty="0"/>
          </a:p>
        </p:txBody>
      </p:sp>
    </p:spTree>
    <p:extLst>
      <p:ext uri="{BB962C8B-B14F-4D97-AF65-F5344CB8AC3E}">
        <p14:creationId xmlns:p14="http://schemas.microsoft.com/office/powerpoint/2010/main" val="70138692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Caribbean/American Women’s (Hi)Stories</a:t>
            </a:r>
            <a:endParaRPr lang="en-US" dirty="0"/>
          </a:p>
        </p:txBody>
      </p:sp>
      <p:sp>
        <p:nvSpPr>
          <p:cNvPr id="3" name="Content Placeholder 2"/>
          <p:cNvSpPr>
            <a:spLocks noGrp="1"/>
          </p:cNvSpPr>
          <p:nvPr>
            <p:ph idx="1"/>
          </p:nvPr>
        </p:nvSpPr>
        <p:spPr/>
        <p:txBody>
          <a:bodyPr>
            <a:normAutofit fontScale="92500" lnSpcReduction="20000"/>
          </a:bodyPr>
          <a:lstStyle/>
          <a:p>
            <a:pPr marL="68580" indent="0">
              <a:buNone/>
            </a:pPr>
            <a:r>
              <a:rPr lang="en-US" dirty="0" smtClean="0"/>
              <a:t>“Since a codified history of Haitian women has yet to be written, the project of recovering the roots of Haitian women’s self-definition is made possible only through the evaluation of narrative form. . . [W]</a:t>
            </a:r>
            <a:r>
              <a:rPr lang="en-US" dirty="0" err="1" smtClean="0"/>
              <a:t>ritings</a:t>
            </a:r>
            <a:r>
              <a:rPr lang="en-US" dirty="0" smtClean="0"/>
              <a:t> by women of color in the United States as well as in the Third World reveal that the creation of identity in the face of . . . oppression begins with the transmutation of the personal into the creative, into modes of self-empowerment that in and of themselves create a theory of self-definition.” </a:t>
            </a:r>
          </a:p>
          <a:p>
            <a:pPr marL="365760" lvl="1" indent="0">
              <a:buNone/>
            </a:pPr>
            <a:r>
              <a:rPr lang="en-US" dirty="0"/>
              <a:t>	</a:t>
            </a:r>
            <a:r>
              <a:rPr lang="en-US" dirty="0" smtClean="0"/>
              <a:t>(Chancy 6)</a:t>
            </a:r>
            <a:endParaRPr lang="en-US" dirty="0"/>
          </a:p>
        </p:txBody>
      </p:sp>
    </p:spTree>
    <p:extLst>
      <p:ext uri="{BB962C8B-B14F-4D97-AF65-F5344CB8AC3E}">
        <p14:creationId xmlns:p14="http://schemas.microsoft.com/office/powerpoint/2010/main" val="353535278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xmlns:p14="http://schemas.microsoft.com/office/powerpoint/2010/mai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Caribbean/American Women’s (Hi)Stories</a:t>
            </a:r>
            <a:endParaRPr lang="en-US" dirty="0"/>
          </a:p>
        </p:txBody>
      </p:sp>
      <p:pic>
        <p:nvPicPr>
          <p:cNvPr id="4" name="Content Placeholder 3"/>
          <p:cNvPicPr>
            <a:picLocks noGrp="1" noChangeAspect="1"/>
          </p:cNvPicPr>
          <p:nvPr>
            <p:ph idx="1"/>
          </p:nvPr>
        </p:nvPicPr>
        <p:blipFill>
          <a:blip r:embed="rId2"/>
          <a:srcRect l="-15898" r="-15898"/>
          <a:stretch>
            <a:fillRect/>
          </a:stretch>
        </p:blipFill>
        <p:spPr/>
      </p:pic>
    </p:spTree>
    <p:extLst>
      <p:ext uri="{BB962C8B-B14F-4D97-AF65-F5344CB8AC3E}">
        <p14:creationId xmlns:p14="http://schemas.microsoft.com/office/powerpoint/2010/main" val="154092090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xmlns:p14="http://schemas.microsoft.com/office/powerpoint/2010/mai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1143000"/>
          </a:xfrm>
        </p:spPr>
        <p:txBody>
          <a:bodyPr>
            <a:normAutofit/>
          </a:bodyPr>
          <a:lstStyle/>
          <a:p>
            <a:pPr algn="ctr"/>
            <a:r>
              <a:rPr lang="en-US" dirty="0" smtClean="0"/>
              <a:t>Haitian </a:t>
            </a:r>
            <a:r>
              <a:rPr lang="en-US" dirty="0" err="1"/>
              <a:t>C</a:t>
            </a:r>
            <a:r>
              <a:rPr lang="en-US" dirty="0" err="1" smtClean="0"/>
              <a:t>ompas</a:t>
            </a:r>
            <a:r>
              <a:rPr lang="en-US" dirty="0" smtClean="0"/>
              <a:t> </a:t>
            </a:r>
            <a:r>
              <a:rPr lang="en-US" dirty="0" smtClean="0"/>
              <a:t>Music</a:t>
            </a:r>
            <a:endParaRPr lang="en-US" dirty="0"/>
          </a:p>
        </p:txBody>
      </p:sp>
      <p:sp>
        <p:nvSpPr>
          <p:cNvPr id="3" name="Content Placeholder 2"/>
          <p:cNvSpPr>
            <a:spLocks noGrp="1"/>
          </p:cNvSpPr>
          <p:nvPr>
            <p:ph idx="1"/>
          </p:nvPr>
        </p:nvSpPr>
        <p:spPr/>
        <p:txBody>
          <a:bodyPr/>
          <a:lstStyle/>
          <a:p>
            <a:pPr marL="68580" indent="0">
              <a:buNone/>
            </a:pPr>
            <a:endParaRPr lang="en-US" dirty="0" smtClean="0">
              <a:hlinkClick r:id="rId2"/>
            </a:endParaRPr>
          </a:p>
          <a:p>
            <a:pPr marL="68580" indent="0">
              <a:buNone/>
            </a:pPr>
            <a:endParaRPr lang="en-US" dirty="0">
              <a:hlinkClick r:id="rId2"/>
            </a:endParaRPr>
          </a:p>
          <a:p>
            <a:r>
              <a:rPr lang="en-US" dirty="0" smtClean="0">
                <a:hlinkClick r:id="rId2"/>
              </a:rPr>
              <a:t>https</a:t>
            </a:r>
            <a:r>
              <a:rPr lang="en-US" dirty="0">
                <a:hlinkClick r:id="rId2"/>
              </a:rPr>
              <a:t>://www.youtube.com/watch?v=</a:t>
            </a:r>
            <a:r>
              <a:rPr lang="en-US" dirty="0" smtClean="0">
                <a:hlinkClick r:id="rId2"/>
              </a:rPr>
              <a:t>mS66Z4iuEHM</a:t>
            </a:r>
            <a:r>
              <a:rPr lang="en-US" dirty="0" smtClean="0"/>
              <a:t> </a:t>
            </a:r>
            <a:endParaRPr lang="en-US" dirty="0"/>
          </a:p>
        </p:txBody>
      </p:sp>
    </p:spTree>
    <p:extLst>
      <p:ext uri="{BB962C8B-B14F-4D97-AF65-F5344CB8AC3E}">
        <p14:creationId xmlns:p14="http://schemas.microsoft.com/office/powerpoint/2010/main" val="253673682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aribnew.gif"/>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32937" y="836957"/>
            <a:ext cx="8211381" cy="56422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660256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fontScale="92500"/>
          </a:bodyPr>
          <a:lstStyle/>
          <a:p>
            <a:endParaRPr lang="en-US" dirty="0" smtClean="0"/>
          </a:p>
          <a:p>
            <a:r>
              <a:rPr lang="en-US" dirty="0"/>
              <a:t>“Where Negritude stood up for the first time</a:t>
            </a:r>
            <a:r>
              <a:rPr lang="en-US" dirty="0" smtClean="0"/>
              <a:t>”</a:t>
            </a:r>
          </a:p>
          <a:p>
            <a:pPr marL="365760" lvl="1" indent="0">
              <a:buNone/>
            </a:pPr>
            <a:r>
              <a:rPr lang="en-US" dirty="0" smtClean="0"/>
              <a:t>(</a:t>
            </a:r>
            <a:r>
              <a:rPr lang="en-US" dirty="0" err="1" smtClean="0"/>
              <a:t>Aime</a:t>
            </a:r>
            <a:r>
              <a:rPr lang="en-US" dirty="0" smtClean="0"/>
              <a:t> </a:t>
            </a:r>
            <a:r>
              <a:rPr lang="en-US" dirty="0" err="1" smtClean="0"/>
              <a:t>Cesaire</a:t>
            </a:r>
            <a:r>
              <a:rPr lang="en-US" dirty="0" smtClean="0"/>
              <a:t>) </a:t>
            </a:r>
            <a:endParaRPr lang="en-US" dirty="0"/>
          </a:p>
          <a:p>
            <a:endParaRPr lang="en-US" dirty="0" smtClean="0"/>
          </a:p>
          <a:p>
            <a:r>
              <a:rPr lang="en-US" dirty="0" smtClean="0"/>
              <a:t>Call to action led by enslaved man named </a:t>
            </a:r>
            <a:r>
              <a:rPr lang="en-US" dirty="0" err="1" smtClean="0"/>
              <a:t>Boukman</a:t>
            </a:r>
            <a:endParaRPr lang="en-US" dirty="0" smtClean="0"/>
          </a:p>
          <a:p>
            <a:pPr marL="68580" indent="0">
              <a:buNone/>
            </a:pPr>
            <a:endParaRPr lang="en-US" dirty="0" smtClean="0"/>
          </a:p>
          <a:p>
            <a:r>
              <a:rPr lang="en-US" dirty="0" smtClean="0"/>
              <a:t>Toussaint </a:t>
            </a:r>
            <a:r>
              <a:rPr lang="en-US" dirty="0" err="1" smtClean="0"/>
              <a:t>L’Ouverture</a:t>
            </a:r>
            <a:r>
              <a:rPr lang="en-US" dirty="0" smtClean="0"/>
              <a:t>– head of new nation</a:t>
            </a:r>
          </a:p>
          <a:p>
            <a:pPr marL="68580" indent="0">
              <a:buNone/>
            </a:pPr>
            <a:endParaRPr lang="en-US" dirty="0" smtClean="0"/>
          </a:p>
          <a:p>
            <a:endParaRPr lang="en-US" dirty="0"/>
          </a:p>
        </p:txBody>
      </p:sp>
      <p:sp>
        <p:nvSpPr>
          <p:cNvPr id="2" name="Title 1"/>
          <p:cNvSpPr>
            <a:spLocks noGrp="1"/>
          </p:cNvSpPr>
          <p:nvPr>
            <p:ph type="title"/>
          </p:nvPr>
        </p:nvSpPr>
        <p:spPr>
          <a:xfrm>
            <a:off x="4730804" y="2657434"/>
            <a:ext cx="3304572" cy="1463153"/>
          </a:xfrm>
        </p:spPr>
        <p:txBody>
          <a:bodyPr/>
          <a:lstStyle/>
          <a:p>
            <a:r>
              <a:rPr lang="en-US" dirty="0" smtClean="0"/>
              <a:t>The Haitian Revolution</a:t>
            </a:r>
            <a:endParaRPr lang="en-US" dirty="0"/>
          </a:p>
        </p:txBody>
      </p:sp>
      <p:sp>
        <p:nvSpPr>
          <p:cNvPr id="5" name="Text Placeholder 4"/>
          <p:cNvSpPr>
            <a:spLocks noGrp="1"/>
          </p:cNvSpPr>
          <p:nvPr>
            <p:ph type="body" sz="half" idx="2"/>
          </p:nvPr>
        </p:nvSpPr>
        <p:spPr/>
        <p:txBody>
          <a:bodyPr>
            <a:normAutofit/>
          </a:bodyPr>
          <a:lstStyle/>
          <a:p>
            <a:r>
              <a:rPr lang="en-US" dirty="0" smtClean="0"/>
              <a:t>1791-1804</a:t>
            </a:r>
          </a:p>
          <a:p>
            <a:endParaRPr lang="en-US" dirty="0"/>
          </a:p>
          <a:p>
            <a:r>
              <a:rPr lang="en-US" dirty="0">
                <a:hlinkClick r:id="rId2"/>
              </a:rPr>
              <a:t>http://library.brown.edu/haitihistory/5.</a:t>
            </a:r>
            <a:r>
              <a:rPr lang="en-US" dirty="0" smtClean="0">
                <a:hlinkClick r:id="rId2"/>
              </a:rPr>
              <a:t>html</a:t>
            </a:r>
            <a:r>
              <a:rPr lang="en-US" dirty="0" smtClean="0"/>
              <a:t> </a:t>
            </a:r>
            <a:endParaRPr lang="en-US" dirty="0"/>
          </a:p>
        </p:txBody>
      </p:sp>
    </p:spTree>
    <p:extLst>
      <p:ext uri="{BB962C8B-B14F-4D97-AF65-F5344CB8AC3E}">
        <p14:creationId xmlns:p14="http://schemas.microsoft.com/office/powerpoint/2010/main" val="5252916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lnSpcReduction="10000"/>
          </a:bodyPr>
          <a:lstStyle/>
          <a:p>
            <a:endParaRPr lang="en-US" dirty="0" smtClean="0"/>
          </a:p>
          <a:p>
            <a:r>
              <a:rPr lang="en-US" dirty="0" smtClean="0"/>
              <a:t>Fear that the revolution </a:t>
            </a:r>
            <a:r>
              <a:rPr lang="en-US" dirty="0" smtClean="0"/>
              <a:t>would </a:t>
            </a:r>
            <a:r>
              <a:rPr lang="en-US" dirty="0" smtClean="0"/>
              <a:t>spread</a:t>
            </a:r>
            <a:endParaRPr lang="en-US" dirty="0"/>
          </a:p>
          <a:p>
            <a:pPr marL="68580" indent="0">
              <a:buNone/>
            </a:pPr>
            <a:endParaRPr lang="en-US" dirty="0" smtClean="0"/>
          </a:p>
          <a:p>
            <a:r>
              <a:rPr lang="en-US" dirty="0" smtClean="0"/>
              <a:t>Pride</a:t>
            </a:r>
          </a:p>
          <a:p>
            <a:pPr lvl="1"/>
            <a:r>
              <a:rPr lang="en-US" dirty="0" smtClean="0"/>
              <a:t>Martin Delany</a:t>
            </a:r>
          </a:p>
          <a:p>
            <a:pPr lvl="2"/>
            <a:r>
              <a:rPr lang="en-US" i="1" dirty="0" smtClean="0"/>
              <a:t>Blake; Or The Huts of America </a:t>
            </a:r>
            <a:r>
              <a:rPr lang="en-US" dirty="0" smtClean="0"/>
              <a:t>(1853)</a:t>
            </a:r>
          </a:p>
          <a:p>
            <a:pPr lvl="1"/>
            <a:r>
              <a:rPr lang="en-US" dirty="0" smtClean="0"/>
              <a:t>David Walker</a:t>
            </a:r>
          </a:p>
          <a:p>
            <a:pPr lvl="2"/>
            <a:r>
              <a:rPr lang="en-US" i="1" dirty="0" smtClean="0"/>
              <a:t>Appeal to the Colored Citizens of the World </a:t>
            </a:r>
            <a:r>
              <a:rPr lang="en-US" dirty="0" smtClean="0"/>
              <a:t>(1829)</a:t>
            </a:r>
          </a:p>
          <a:p>
            <a:pPr marL="685800" lvl="2" indent="0">
              <a:buNone/>
            </a:pPr>
            <a:endParaRPr lang="en-US" dirty="0" smtClean="0"/>
          </a:p>
          <a:p>
            <a:endParaRPr lang="en-US" dirty="0" smtClean="0"/>
          </a:p>
          <a:p>
            <a:pPr marL="68580" indent="0">
              <a:buNone/>
            </a:pPr>
            <a:endParaRPr lang="en-US" dirty="0" smtClean="0"/>
          </a:p>
          <a:p>
            <a:endParaRPr lang="en-US" dirty="0"/>
          </a:p>
        </p:txBody>
      </p:sp>
      <p:sp>
        <p:nvSpPr>
          <p:cNvPr id="2" name="Title 1"/>
          <p:cNvSpPr>
            <a:spLocks noGrp="1"/>
          </p:cNvSpPr>
          <p:nvPr>
            <p:ph type="title"/>
          </p:nvPr>
        </p:nvSpPr>
        <p:spPr/>
        <p:txBody>
          <a:bodyPr/>
          <a:lstStyle/>
          <a:p>
            <a:r>
              <a:rPr lang="en-US" dirty="0" smtClean="0"/>
              <a:t>The Haitian Revolution</a:t>
            </a:r>
            <a:endParaRPr lang="en-US" dirty="0"/>
          </a:p>
        </p:txBody>
      </p:sp>
      <p:sp>
        <p:nvSpPr>
          <p:cNvPr id="5" name="Text Placeholder 4"/>
          <p:cNvSpPr>
            <a:spLocks noGrp="1"/>
          </p:cNvSpPr>
          <p:nvPr>
            <p:ph type="body" sz="half" idx="2"/>
          </p:nvPr>
        </p:nvSpPr>
        <p:spPr/>
        <p:txBody>
          <a:bodyPr>
            <a:normAutofit/>
          </a:bodyPr>
          <a:lstStyle/>
          <a:p>
            <a:r>
              <a:rPr lang="en-US" dirty="0" smtClean="0"/>
              <a:t>1791-1804</a:t>
            </a:r>
          </a:p>
          <a:p>
            <a:endParaRPr lang="en-US" dirty="0"/>
          </a:p>
          <a:p>
            <a:endParaRPr lang="en-US" dirty="0" smtClean="0"/>
          </a:p>
          <a:p>
            <a:r>
              <a:rPr lang="en-US" dirty="0">
                <a:hlinkClick r:id="rId2"/>
              </a:rPr>
              <a:t>https://www.youtube.com/watch?v=</a:t>
            </a:r>
            <a:r>
              <a:rPr lang="en-US" dirty="0" smtClean="0">
                <a:hlinkClick r:id="rId2"/>
              </a:rPr>
              <a:t>IOGVgQYX6SU</a:t>
            </a:r>
            <a:r>
              <a:rPr lang="en-US" dirty="0" smtClean="0"/>
              <a:t> </a:t>
            </a:r>
            <a:endParaRPr lang="en-US" dirty="0"/>
          </a:p>
        </p:txBody>
      </p:sp>
    </p:spTree>
    <p:extLst>
      <p:ext uri="{BB962C8B-B14F-4D97-AF65-F5344CB8AC3E}">
        <p14:creationId xmlns:p14="http://schemas.microsoft.com/office/powerpoint/2010/main" val="347141995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Caribbean/American Histories Part 1</a:t>
            </a:r>
            <a:endParaRPr lang="en-US" dirty="0"/>
          </a:p>
        </p:txBody>
      </p:sp>
      <p:sp>
        <p:nvSpPr>
          <p:cNvPr id="3" name="Content Placeholder 2"/>
          <p:cNvSpPr>
            <a:spLocks noGrp="1"/>
          </p:cNvSpPr>
          <p:nvPr>
            <p:ph sz="quarter" idx="13"/>
          </p:nvPr>
        </p:nvSpPr>
        <p:spPr/>
        <p:txBody>
          <a:bodyPr>
            <a:normAutofit fontScale="77500" lnSpcReduction="20000"/>
          </a:bodyPr>
          <a:lstStyle/>
          <a:p>
            <a:pPr lvl="1"/>
            <a:r>
              <a:rPr lang="en-US" dirty="0" smtClean="0">
                <a:hlinkClick r:id="rId2"/>
              </a:rPr>
              <a:t>https</a:t>
            </a:r>
            <a:r>
              <a:rPr lang="en-US" dirty="0">
                <a:hlinkClick r:id="rId2"/>
              </a:rPr>
              <a:t>://history.state.gov/milestones/1784-1800/haitian-</a:t>
            </a:r>
            <a:r>
              <a:rPr lang="en-US" dirty="0" smtClean="0">
                <a:hlinkClick r:id="rId2"/>
              </a:rPr>
              <a:t>rev</a:t>
            </a:r>
            <a:r>
              <a:rPr lang="en-US" dirty="0" smtClean="0"/>
              <a:t> </a:t>
            </a:r>
          </a:p>
          <a:p>
            <a:pPr marL="365760" lvl="1" indent="0">
              <a:buNone/>
            </a:pPr>
            <a:endParaRPr lang="en-US" dirty="0" smtClean="0"/>
          </a:p>
          <a:p>
            <a:pPr lvl="1"/>
            <a:r>
              <a:rPr lang="en-US" dirty="0">
                <a:hlinkClick r:id="rId3"/>
              </a:rPr>
              <a:t>http://www.ugapress.org/index.php/books/</a:t>
            </a:r>
            <a:r>
              <a:rPr lang="en-US" dirty="0" smtClean="0">
                <a:hlinkClick r:id="rId3"/>
              </a:rPr>
              <a:t>haiti_and_united_states</a:t>
            </a:r>
            <a:r>
              <a:rPr lang="en-US" dirty="0" smtClean="0"/>
              <a:t> </a:t>
            </a:r>
          </a:p>
          <a:p>
            <a:pPr lvl="1"/>
            <a:endParaRPr lang="en-US" dirty="0"/>
          </a:p>
          <a:p>
            <a:pPr lvl="1"/>
            <a:r>
              <a:rPr lang="en-US" dirty="0">
                <a:hlinkClick r:id="rId4"/>
              </a:rPr>
              <a:t>http://www.inmotionaame.org/print.cfm;jsessionid=f830695521429836311614?migration=5&amp;bhcp=</a:t>
            </a:r>
            <a:r>
              <a:rPr lang="en-US" dirty="0" smtClean="0">
                <a:hlinkClick r:id="rId4"/>
              </a:rPr>
              <a:t>1</a:t>
            </a:r>
            <a:r>
              <a:rPr lang="en-US" dirty="0" smtClean="0"/>
              <a:t> </a:t>
            </a:r>
            <a:endParaRPr lang="en-US" dirty="0"/>
          </a:p>
        </p:txBody>
      </p:sp>
      <p:pic>
        <p:nvPicPr>
          <p:cNvPr id="5" name="Content Placeholder 4"/>
          <p:cNvPicPr>
            <a:picLocks noGrp="1" noChangeAspect="1"/>
          </p:cNvPicPr>
          <p:nvPr>
            <p:ph sz="quarter" idx="14"/>
          </p:nvPr>
        </p:nvPicPr>
        <p:blipFill>
          <a:blip r:embed="rId5"/>
          <a:srcRect l="-24497" r="-24497"/>
          <a:stretch>
            <a:fillRect/>
          </a:stretch>
        </p:blipFill>
        <p:spPr>
          <a:xfrm>
            <a:off x="4645025" y="2312988"/>
            <a:ext cx="3419475" cy="3494087"/>
          </a:xfrm>
        </p:spPr>
      </p:pic>
    </p:spTree>
    <p:extLst>
      <p:ext uri="{BB962C8B-B14F-4D97-AF65-F5344CB8AC3E}">
        <p14:creationId xmlns:p14="http://schemas.microsoft.com/office/powerpoint/2010/main" val="180875527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Caribbean/American Histories</a:t>
            </a:r>
            <a:br>
              <a:rPr lang="en-US" dirty="0" smtClean="0"/>
            </a:br>
            <a:r>
              <a:rPr lang="en-US" dirty="0" smtClean="0"/>
              <a:t>Part 2</a:t>
            </a:r>
            <a:endParaRPr lang="en-US" dirty="0"/>
          </a:p>
        </p:txBody>
      </p:sp>
      <p:pic>
        <p:nvPicPr>
          <p:cNvPr id="5" name="Content Placeholder 4"/>
          <p:cNvPicPr>
            <a:picLocks noGrp="1" noChangeAspect="1"/>
          </p:cNvPicPr>
          <p:nvPr>
            <p:ph sz="quarter" idx="13"/>
          </p:nvPr>
        </p:nvPicPr>
        <p:blipFill>
          <a:blip r:embed="rId3"/>
          <a:srcRect l="-24396" r="-24396"/>
          <a:stretch>
            <a:fillRect/>
          </a:stretch>
        </p:blipFill>
        <p:spPr/>
      </p:pic>
      <p:sp>
        <p:nvSpPr>
          <p:cNvPr id="4" name="Content Placeholder 3"/>
          <p:cNvSpPr>
            <a:spLocks noGrp="1"/>
          </p:cNvSpPr>
          <p:nvPr>
            <p:ph sz="quarter" idx="14"/>
          </p:nvPr>
        </p:nvSpPr>
        <p:spPr/>
        <p:txBody>
          <a:bodyPr>
            <a:normAutofit fontScale="77500" lnSpcReduction="20000"/>
          </a:bodyPr>
          <a:lstStyle/>
          <a:p>
            <a:r>
              <a:rPr lang="en-US" dirty="0">
                <a:hlinkClick r:id="rId4"/>
              </a:rPr>
              <a:t>https://history.state.gov/milestones/1914-1920/</a:t>
            </a:r>
            <a:r>
              <a:rPr lang="en-US" dirty="0" smtClean="0">
                <a:hlinkClick r:id="rId4"/>
              </a:rPr>
              <a:t>haiti</a:t>
            </a:r>
            <a:endParaRPr lang="en-US" dirty="0" smtClean="0"/>
          </a:p>
          <a:p>
            <a:endParaRPr lang="en-US" dirty="0" smtClean="0"/>
          </a:p>
          <a:p>
            <a:r>
              <a:rPr lang="en-US" dirty="0">
                <a:hlinkClick r:id="rId5"/>
              </a:rPr>
              <a:t>http://windowsonhaiti.com/windowsonhaiti/am-</a:t>
            </a:r>
            <a:r>
              <a:rPr lang="en-US" dirty="0" smtClean="0">
                <a:hlinkClick r:id="rId5"/>
              </a:rPr>
              <a:t>occup.htm</a:t>
            </a:r>
            <a:r>
              <a:rPr lang="en-US" dirty="0" smtClean="0"/>
              <a:t> </a:t>
            </a:r>
          </a:p>
          <a:p>
            <a:endParaRPr lang="en-US" dirty="0"/>
          </a:p>
          <a:p>
            <a:r>
              <a:rPr lang="en-US" dirty="0">
                <a:hlinkClick r:id="rId6"/>
              </a:rPr>
              <a:t>http://sites.duke.edu/haitilab/english/the-united-states-occupation</a:t>
            </a:r>
            <a:r>
              <a:rPr lang="en-US" dirty="0" smtClean="0">
                <a:hlinkClick r:id="rId6"/>
              </a:rPr>
              <a:t>/</a:t>
            </a:r>
            <a:r>
              <a:rPr lang="en-US" dirty="0" smtClean="0"/>
              <a:t> </a:t>
            </a:r>
          </a:p>
          <a:p>
            <a:endParaRPr lang="en-US" dirty="0"/>
          </a:p>
          <a:p>
            <a:endParaRPr lang="en-US" dirty="0"/>
          </a:p>
        </p:txBody>
      </p:sp>
    </p:spTree>
    <p:extLst>
      <p:ext uri="{BB962C8B-B14F-4D97-AF65-F5344CB8AC3E}">
        <p14:creationId xmlns:p14="http://schemas.microsoft.com/office/powerpoint/2010/main" val="209696858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xmlns:p14="http://schemas.microsoft.com/office/powerpoint/2010/mai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Caribbean/American Histories</a:t>
            </a:r>
            <a:br>
              <a:rPr lang="en-US" dirty="0" smtClean="0"/>
            </a:br>
            <a:r>
              <a:rPr lang="en-US" dirty="0" smtClean="0"/>
              <a:t>Part 3</a:t>
            </a:r>
            <a:endParaRPr lang="en-US" dirty="0"/>
          </a:p>
        </p:txBody>
      </p:sp>
      <p:sp>
        <p:nvSpPr>
          <p:cNvPr id="4" name="Content Placeholder 3"/>
          <p:cNvSpPr>
            <a:spLocks noGrp="1"/>
          </p:cNvSpPr>
          <p:nvPr>
            <p:ph sz="quarter" idx="13"/>
          </p:nvPr>
        </p:nvSpPr>
        <p:spPr/>
        <p:txBody>
          <a:bodyPr>
            <a:normAutofit fontScale="77500" lnSpcReduction="20000"/>
          </a:bodyPr>
          <a:lstStyle/>
          <a:p>
            <a:r>
              <a:rPr lang="en-US" dirty="0" smtClean="0"/>
              <a:t>Haitian Immigration</a:t>
            </a:r>
          </a:p>
          <a:p>
            <a:pPr marL="68580" indent="0">
              <a:buNone/>
            </a:pPr>
            <a:endParaRPr lang="en-US" dirty="0" smtClean="0"/>
          </a:p>
          <a:p>
            <a:pPr lvl="1"/>
            <a:r>
              <a:rPr lang="en-US" dirty="0">
                <a:hlinkClick r:id="rId2"/>
              </a:rPr>
              <a:t>http://www.inmotionaame.org/migrations/landing.cfm?migration=12&amp;bhcp=</a:t>
            </a:r>
            <a:r>
              <a:rPr lang="en-US" dirty="0" smtClean="0">
                <a:hlinkClick r:id="rId2"/>
              </a:rPr>
              <a:t>1</a:t>
            </a:r>
            <a:endParaRPr lang="en-US" dirty="0" smtClean="0"/>
          </a:p>
          <a:p>
            <a:pPr marL="365760" lvl="1" indent="0">
              <a:buNone/>
            </a:pPr>
            <a:endParaRPr lang="en-US" dirty="0" smtClean="0"/>
          </a:p>
          <a:p>
            <a:pPr lvl="1"/>
            <a:r>
              <a:rPr lang="en-US" dirty="0">
                <a:hlinkClick r:id="rId3"/>
              </a:rPr>
              <a:t>http://lyrics-translations.com/song/show/1694780/wyclef-jean/lyrics-and-translation-jaspora</a:t>
            </a:r>
            <a:r>
              <a:rPr lang="en-US" dirty="0" smtClean="0">
                <a:hlinkClick r:id="rId3"/>
              </a:rPr>
              <a:t>/</a:t>
            </a:r>
            <a:r>
              <a:rPr lang="en-US" dirty="0" smtClean="0"/>
              <a:t> </a:t>
            </a:r>
          </a:p>
          <a:p>
            <a:pPr lvl="1"/>
            <a:endParaRPr lang="en-US" dirty="0"/>
          </a:p>
        </p:txBody>
      </p:sp>
      <p:pic>
        <p:nvPicPr>
          <p:cNvPr id="6" name="Content Placeholder 5"/>
          <p:cNvPicPr>
            <a:picLocks noGrp="1" noChangeAspect="1"/>
          </p:cNvPicPr>
          <p:nvPr>
            <p:ph sz="quarter" idx="14"/>
          </p:nvPr>
        </p:nvPicPr>
        <p:blipFill>
          <a:blip r:embed="rId4"/>
          <a:srcRect t="-18444" b="-18444"/>
          <a:stretch>
            <a:fillRect/>
          </a:stretch>
        </p:blipFill>
        <p:spPr/>
      </p:pic>
    </p:spTree>
    <p:extLst>
      <p:ext uri="{BB962C8B-B14F-4D97-AF65-F5344CB8AC3E}">
        <p14:creationId xmlns:p14="http://schemas.microsoft.com/office/powerpoint/2010/main" val="297244104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xmlns:p14="http://schemas.microsoft.com/office/powerpoint/2010/mai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Caribbean/American Women’s (Hi)Stories</a:t>
            </a:r>
            <a:endParaRPr lang="en-US" dirty="0"/>
          </a:p>
        </p:txBody>
      </p:sp>
      <p:sp>
        <p:nvSpPr>
          <p:cNvPr id="3" name="Content Placeholder 2"/>
          <p:cNvSpPr>
            <a:spLocks noGrp="1"/>
          </p:cNvSpPr>
          <p:nvPr>
            <p:ph idx="1"/>
          </p:nvPr>
        </p:nvSpPr>
        <p:spPr/>
        <p:txBody>
          <a:bodyPr>
            <a:normAutofit fontScale="85000" lnSpcReduction="20000"/>
          </a:bodyPr>
          <a:lstStyle/>
          <a:p>
            <a:r>
              <a:rPr lang="en-US" i="1" dirty="0" smtClean="0"/>
              <a:t>The History of Mary Prince, A West Indian Slave </a:t>
            </a:r>
            <a:r>
              <a:rPr lang="en-US" dirty="0" smtClean="0"/>
              <a:t>(1831)</a:t>
            </a:r>
            <a:endParaRPr lang="en-US" i="1" dirty="0" smtClean="0"/>
          </a:p>
          <a:p>
            <a:pPr marL="68580" indent="0">
              <a:buNone/>
            </a:pPr>
            <a:endParaRPr lang="en-US" i="1" dirty="0" smtClean="0"/>
          </a:p>
          <a:p>
            <a:pPr lvl="1"/>
            <a:r>
              <a:rPr lang="en-US" dirty="0" smtClean="0"/>
              <a:t>“I have been a slave myself – I know what slaves feel – I can tell by myself what other slaves feel, and by what they have told me.”</a:t>
            </a:r>
          </a:p>
          <a:p>
            <a:pPr marL="365760" lvl="1" indent="0">
              <a:buNone/>
            </a:pPr>
            <a:r>
              <a:rPr lang="en-US" dirty="0" smtClean="0"/>
              <a:t> </a:t>
            </a:r>
          </a:p>
          <a:p>
            <a:pPr lvl="1"/>
            <a:r>
              <a:rPr lang="en-US" dirty="0" smtClean="0"/>
              <a:t>“They hire servants in England. . . They have their liberty. That’s just what we want. We don’t mind hard work, if we had proper treatment, and proper wages like English servants, and proper time given in the week to keep us from breaking the Sabbath.”</a:t>
            </a:r>
          </a:p>
          <a:p>
            <a:endParaRPr lang="en-US" dirty="0"/>
          </a:p>
        </p:txBody>
      </p:sp>
    </p:spTree>
    <p:extLst>
      <p:ext uri="{BB962C8B-B14F-4D97-AF65-F5344CB8AC3E}">
        <p14:creationId xmlns:p14="http://schemas.microsoft.com/office/powerpoint/2010/main" val="392301024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xmlns:p14="http://schemas.microsoft.com/office/powerpoint/2010/mai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Austin.thmx</Template>
  <TotalTime>273</TotalTime>
  <Words>793</Words>
  <Application>Microsoft Macintosh PowerPoint</Application>
  <PresentationFormat>On-screen Show (4:3)</PresentationFormat>
  <Paragraphs>92</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Austin</vt:lpstr>
      <vt:lpstr>Crucial Contexts</vt:lpstr>
      <vt:lpstr>Haitian Compas Music</vt:lpstr>
      <vt:lpstr>PowerPoint Presentation</vt:lpstr>
      <vt:lpstr>The Haitian Revolution</vt:lpstr>
      <vt:lpstr>The Haitian Revolution</vt:lpstr>
      <vt:lpstr>Caribbean/American Histories Part 1</vt:lpstr>
      <vt:lpstr>Caribbean/American Histories Part 2</vt:lpstr>
      <vt:lpstr>Caribbean/American Histories Part 3</vt:lpstr>
      <vt:lpstr>Caribbean/American Women’s (Hi)Stories</vt:lpstr>
      <vt:lpstr>Caribbean/American Women’s (Hi)Stories</vt:lpstr>
      <vt:lpstr>Caribbean/American Women’s (Hi)Stories</vt:lpstr>
      <vt:lpstr>Caribbean/American Women’s (Hi)Stories</vt:lpstr>
      <vt:lpstr>Caribbean/American Women’s (Hi)Stories</vt:lpstr>
      <vt:lpstr>Caribbean/American Women’s (Hi)Stories</vt:lpstr>
      <vt:lpstr>Caribbean/American Women’s (Hi)Stories</vt:lpstr>
      <vt:lpstr>Caribbean/American Women’s (Hi)Stories</vt:lpstr>
      <vt:lpstr>Caribbean/American Women’s (Hi)Stories</vt:lpstr>
    </vt:vector>
  </TitlesOfParts>
  <Company>VU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Crucial Contexts</dc:title>
  <dc:creator>Ifeoma Nwankwo</dc:creator>
  <cp:lastModifiedBy>Ifeoma Nwankwo</cp:lastModifiedBy>
  <cp:revision>27</cp:revision>
  <dcterms:created xsi:type="dcterms:W3CDTF">2015-04-23T23:29:05Z</dcterms:created>
  <dcterms:modified xsi:type="dcterms:W3CDTF">2015-04-24T04:07:57Z</dcterms:modified>
</cp:coreProperties>
</file>